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5143500"/>
  <p:notesSz cx="6858000" cy="9144000"/>
  <p:embeddedFontLst>
    <p:embeddedFont>
      <p:font typeface="Lora"/>
      <p:regular r:id="rId49"/>
      <p:bold r:id="rId50"/>
      <p:italic r:id="rId51"/>
      <p:boldItalic r:id="rId52"/>
    </p:embeddedFont>
    <p:embeddedFont>
      <p:font typeface="IBM Plex Mono"/>
      <p:regular r:id="rId53"/>
      <p:bold r:id="rId54"/>
      <p:italic r:id="rId55"/>
      <p:boldItalic r:id="rId56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85CAD3-F77E-4824-8C56-6431EA82707D}">
  <a:tblStyle styleId="{1985CAD3-F77E-4824-8C56-6431EA82707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53" Target="fonts/IBMPlexMono-regular.fntdata" Type="http://schemas.openxmlformats.org/officeDocument/2006/relationships/font"/><Relationship Id="rId52" Target="fonts/Lora-boldItalic.fntdata" Type="http://schemas.openxmlformats.org/officeDocument/2006/relationships/font"/><Relationship Id="rId51" Target="fonts/Lora-italic.fntdata" Type="http://schemas.openxmlformats.org/officeDocument/2006/relationships/font"/><Relationship Id="rId50" Target="fonts/Lora-bold.fntdata" Type="http://schemas.openxmlformats.org/officeDocument/2006/relationships/font"/><Relationship Id="rId5" Target="slideMasters/slideMaster1.xml" Type="http://schemas.openxmlformats.org/officeDocument/2006/relationships/slideMaster"/><Relationship Id="rId39" Target="slides/slide33.xml" Type="http://schemas.openxmlformats.org/officeDocument/2006/relationships/slide"/><Relationship Id="rId4" Target="tableStyles.xml" Type="http://schemas.openxmlformats.org/officeDocument/2006/relationships/tableStyles"/><Relationship Id="rId38" Target="slides/slide32.xml" Type="http://schemas.openxmlformats.org/officeDocument/2006/relationships/slide"/><Relationship Id="rId3" Target="presProps.xml" Type="http://schemas.openxmlformats.org/officeDocument/2006/relationships/presProps"/><Relationship Id="rId37" Target="slides/slide31.xml" Type="http://schemas.openxmlformats.org/officeDocument/2006/relationships/slide"/><Relationship Id="rId2" Target="viewProps.xml" Type="http://schemas.openxmlformats.org/officeDocument/2006/relationships/viewProps"/><Relationship Id="rId36" Target="slides/slide30.xml" Type="http://schemas.openxmlformats.org/officeDocument/2006/relationships/slide"/><Relationship Id="rId1" Target="theme/theme1.xml" Type="http://schemas.openxmlformats.org/officeDocument/2006/relationships/theme"/><Relationship Id="rId35" Target="slides/slide29.xml" Type="http://schemas.openxmlformats.org/officeDocument/2006/relationships/slide"/><Relationship Id="rId34" Target="slides/slide28.xml" Type="http://schemas.openxmlformats.org/officeDocument/2006/relationships/slide"/><Relationship Id="rId33" Target="slides/slide27.xml" Type="http://schemas.openxmlformats.org/officeDocument/2006/relationships/slide"/><Relationship Id="rId32" Target="slides/slide26.xml" Type="http://schemas.openxmlformats.org/officeDocument/2006/relationships/slide"/><Relationship Id="rId31" Target="slides/slide25.xml" Type="http://schemas.openxmlformats.org/officeDocument/2006/relationships/slide"/><Relationship Id="rId30" Target="slides/slide24.xml" Type="http://schemas.openxmlformats.org/officeDocument/2006/relationships/slide"/><Relationship Id="rId27" Target="slides/slide21.xml" Type="http://schemas.openxmlformats.org/officeDocument/2006/relationships/slide"/><Relationship Id="rId26" Target="slides/slide20.xml" Type="http://schemas.openxmlformats.org/officeDocument/2006/relationships/slide"/><Relationship Id="rId25" Target="slides/slide19.xml" Type="http://schemas.openxmlformats.org/officeDocument/2006/relationships/slide"/><Relationship Id="rId24" Target="slides/slide18.xml" Type="http://schemas.openxmlformats.org/officeDocument/2006/relationships/slide"/><Relationship Id="rId23" Target="slides/slide17.xml" Type="http://schemas.openxmlformats.org/officeDocument/2006/relationships/slide"/><Relationship Id="rId56" Target="fonts/IBMPlexMono-boldItalic.fntdata" Type="http://schemas.openxmlformats.org/officeDocument/2006/relationships/font"/><Relationship Id="rId22" Target="slides/slide16.xml" Type="http://schemas.openxmlformats.org/officeDocument/2006/relationships/slide"/><Relationship Id="rId55" Target="fonts/IBMPlexMono-italic.fntdata" Type="http://schemas.openxmlformats.org/officeDocument/2006/relationships/font"/><Relationship Id="rId21" Target="slides/slide15.xml" Type="http://schemas.openxmlformats.org/officeDocument/2006/relationships/slide"/><Relationship Id="rId54" Target="fonts/IBMPlexMono-bold.fntdata" Type="http://schemas.openxmlformats.org/officeDocument/2006/relationships/font"/><Relationship Id="rId20" Target="slides/slide14.xml" Type="http://schemas.openxmlformats.org/officeDocument/2006/relationships/slide"/><Relationship Id="rId19" Target="slides/slide13.xml" Type="http://schemas.openxmlformats.org/officeDocument/2006/relationships/slide"/><Relationship Id="rId18" Target="slides/slide12.xml" Type="http://schemas.openxmlformats.org/officeDocument/2006/relationships/slide"/><Relationship Id="rId17" Target="slides/slide11.xml" Type="http://schemas.openxmlformats.org/officeDocument/2006/relationships/slide"/><Relationship Id="rId13" Target="slides/slide7.xml" Type="http://schemas.openxmlformats.org/officeDocument/2006/relationships/slide"/><Relationship Id="rId47" Target="slides/slide41.xml" Type="http://schemas.openxmlformats.org/officeDocument/2006/relationships/slide"/><Relationship Id="rId16" Target="slides/slide10.xml" Type="http://schemas.openxmlformats.org/officeDocument/2006/relationships/slide"/><Relationship Id="rId12" Target="slides/slide6.xml" Type="http://schemas.openxmlformats.org/officeDocument/2006/relationships/slide"/><Relationship Id="rId46" Target="slides/slide40.xml" Type="http://schemas.openxmlformats.org/officeDocument/2006/relationships/slide"/><Relationship Id="rId49" Target="fonts/Lora-regular.fntdata" Type="http://schemas.openxmlformats.org/officeDocument/2006/relationships/font"/><Relationship Id="rId15" Target="slides/slide9.xml" Type="http://schemas.openxmlformats.org/officeDocument/2006/relationships/slide"/><Relationship Id="rId11" Target="slides/slide5.xml" Type="http://schemas.openxmlformats.org/officeDocument/2006/relationships/slide"/><Relationship Id="rId45" Target="slides/slide39.xml" Type="http://schemas.openxmlformats.org/officeDocument/2006/relationships/slide"/><Relationship Id="rId48" Target="slides/slide42.xml" Type="http://schemas.openxmlformats.org/officeDocument/2006/relationships/slide"/><Relationship Id="rId14" Target="slides/slide8.xml" Type="http://schemas.openxmlformats.org/officeDocument/2006/relationships/slide"/><Relationship Id="rId10" Target="slides/slide4.xml" Type="http://schemas.openxmlformats.org/officeDocument/2006/relationships/slide"/><Relationship Id="rId44" Target="slides/slide38.xml" Type="http://schemas.openxmlformats.org/officeDocument/2006/relationships/slide"/><Relationship Id="rId43" Target="slides/slide37.xml" Type="http://schemas.openxmlformats.org/officeDocument/2006/relationships/slide"/><Relationship Id="rId42" Target="slides/slide36.xml" Type="http://schemas.openxmlformats.org/officeDocument/2006/relationships/slide"/><Relationship Id="rId41" Target="slides/slide35.xml" Type="http://schemas.openxmlformats.org/officeDocument/2006/relationships/slide"/><Relationship Id="rId9" Target="slides/slide3.xml" Type="http://schemas.openxmlformats.org/officeDocument/2006/relationships/slide"/><Relationship Id="rId40" Target="slides/slide34.xml" Type="http://schemas.openxmlformats.org/officeDocument/2006/relationships/slide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29" Target="slides/slide23.xml" Type="http://schemas.openxmlformats.org/officeDocument/2006/relationships/slide"/><Relationship Id="rId28" Target="slides/slide22.xml" Type="http://schemas.openxmlformats.org/officeDocument/2006/relationships/slid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674dc793c067b7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674dc793c067b7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59699f9b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59699f9b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59699f9b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59699f9b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3d6bba914_19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3d6bba914_19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85842a31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85842a3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85842a3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85842a3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85842a3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f85842a3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85842a31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85842a31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85842a31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85842a31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e41a467aba8a7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e41a467aba8a7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85842a31f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85842a31f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59699f9b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59699f9b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3d6bba914_1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03d6bba914_1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3d6bba914_1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3d6bba914_1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85842a31f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f85842a31f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59699f9b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59699f9b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59699f9b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59699f9b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3d6bba914_1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3d6bba914_1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3d6bba914_19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3d6bba914_19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3d6bba914_19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3d6bba914_19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3d6bba914_19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3d6bba914_19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59699f9b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59699f9b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3d6bba914_19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3d6bba914_19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701b3cf1c05153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701b3cf1c05153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3d6bba914_19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03d6bba914_19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3d6bba914_19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3d6bba914_19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3d6bba914_19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3d6bba914_19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3d6bba914_19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03d6bba914_19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59699f9b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259699f9b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3d6bba914_19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03d6bba914_19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59699f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259699f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a9adde27a0e4bf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a9adde27a0e4bf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4894d92c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4894d92c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8ab54ae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8ab54ae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4894d92c3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4894d92c3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4894d92c3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4894d92c3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14183b7228420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14183b7228420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59699f8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59699f8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59699f9b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59699f9b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59699f9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59699f9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59699f9b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59699f9b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59699f9b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59699f9b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22.gif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2" Target="../notesSlides/notesSlide1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3" Target="../media/image22.gif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3" Target="../media/image9.jp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2" Target="../notesSlides/notesSlide1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3" Target="../media/image16.pn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3" Target="../media/image2.pn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4" Target="../media/image4.png" Type="http://schemas.openxmlformats.org/officeDocument/2006/relationships/image"/><Relationship Id="rId3" Target="../media/image8.pn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2" Target="../notesSlides/notesSlide1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3" Target="../media/image3.pn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3" Target="../media/image11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2" Target="../notesSlides/notesSlide2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3" Target="../media/image21.pn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4" Target="../media/image5.png" Type="http://schemas.openxmlformats.org/officeDocument/2006/relationships/image"/><Relationship Id="rId3" Target="../media/image7.png" Type="http://schemas.openxmlformats.org/officeDocument/2006/relationships/image"/><Relationship Id="rId2" Target="../notesSlides/notesSlide2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4" Target="../media/image6.jpg" Type="http://schemas.openxmlformats.org/officeDocument/2006/relationships/image"/><Relationship Id="rId3" Target="http://www.youtube.com/watch?v=2CMw4i9DiaM" TargetMode="External" Type="http://schemas.openxmlformats.org/officeDocument/2006/relationships/hyperlink"/><Relationship Id="rId2" Target="../notesSlides/notesSlide2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2" Target="../notesSlides/notesSlide2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4" Target="../media/image15.gif" Type="http://schemas.openxmlformats.org/officeDocument/2006/relationships/image"/><Relationship Id="rId3" Target="../media/image1.jpg" Type="http://schemas.openxmlformats.org/officeDocument/2006/relationships/image"/><Relationship Id="rId2" Target="../notesSlides/notesSlide2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4" Target="../media/image12.png" Type="http://schemas.openxmlformats.org/officeDocument/2006/relationships/image"/><Relationship Id="rId3" Target="http://guns.periscopic.com" TargetMode="External" Type="http://schemas.openxmlformats.org/officeDocument/2006/relationships/hyperlink"/><Relationship Id="rId2" Target="../notesSlides/notesSlide2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3" Target="../media/image25.gif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8.xml.rels><?xml version="1.0" encoding="UTF-8" standalone="yes"?><Relationships xmlns="http://schemas.openxmlformats.org/package/2006/relationships"><Relationship Id="rId3" Target="../media/image23.gif" Type="http://schemas.openxmlformats.org/officeDocument/2006/relationships/image"/><Relationship Id="rId2" Target="../notesSlides/notesSlide2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9.xml.rels><?xml version="1.0" encoding="UTF-8" standalone="yes"?><Relationships xmlns="http://schemas.openxmlformats.org/package/2006/relationships"><Relationship Id="rId3" Target="../media/image12.png" Type="http://schemas.openxmlformats.org/officeDocument/2006/relationships/image"/><Relationship Id="rId2" Target="../notesSlides/notesSlide2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3" Target="../media/image22.gif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0.xml.rels><?xml version="1.0" encoding="UTF-8" standalone="yes"?><Relationships xmlns="http://schemas.openxmlformats.org/package/2006/relationships"><Relationship Id="rId3" Target="../media/image13.png" Type="http://schemas.openxmlformats.org/officeDocument/2006/relationships/image"/><Relationship Id="rId2" Target="../notesSlides/notesSlide3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1.xml.rels><?xml version="1.0" encoding="UTF-8" standalone="yes"?><Relationships xmlns="http://schemas.openxmlformats.org/package/2006/relationships"><Relationship Id="rId3" Target="../media/image24.gif" Type="http://schemas.openxmlformats.org/officeDocument/2006/relationships/image"/><Relationship Id="rId2" Target="../notesSlides/notesSlide3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2.xml.rels><?xml version="1.0" encoding="UTF-8" standalone="yes"?><Relationships xmlns="http://schemas.openxmlformats.org/package/2006/relationships"><Relationship Id="rId4" Target="../media/image18.png" Type="http://schemas.openxmlformats.org/officeDocument/2006/relationships/image"/><Relationship Id="rId3" Target="../media/image14.jpg" Type="http://schemas.openxmlformats.org/officeDocument/2006/relationships/image"/><Relationship Id="rId2" Target="../notesSlides/notesSlide3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3.xml.rels><?xml version="1.0" encoding="UTF-8" standalone="yes"?><Relationships xmlns="http://schemas.openxmlformats.org/package/2006/relationships"><Relationship Id="rId4" Target="../media/image19.png" Type="http://schemas.openxmlformats.org/officeDocument/2006/relationships/image"/><Relationship Id="rId3" Target="https://global-plastics-tool.org" TargetMode="External" Type="http://schemas.openxmlformats.org/officeDocument/2006/relationships/hyperlink"/><Relationship Id="rId2" Target="../notesSlides/notesSlide3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4.xml.rels><?xml version="1.0" encoding="UTF-8" standalone="yes"?><Relationships xmlns="http://schemas.openxmlformats.org/package/2006/relationships"><Relationship Id="rId3" Target="../media/image17.png" Type="http://schemas.openxmlformats.org/officeDocument/2006/relationships/image"/><Relationship Id="rId2" Target="../notesSlides/notesSlide3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5.xml.rels><?xml version="1.0" encoding="UTF-8" standalone="yes"?><Relationships xmlns="http://schemas.openxmlformats.org/package/2006/relationships"><Relationship Id="rId3" Target="../media/image17.png" Type="http://schemas.openxmlformats.org/officeDocument/2006/relationships/image"/><Relationship Id="rId2" Target="../notesSlides/notesSlide3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6.xml.rels><?xml version="1.0" encoding="UTF-8" standalone="yes"?><Relationships xmlns="http://schemas.openxmlformats.org/package/2006/relationships"><Relationship Id="rId3" Target="../media/image22.gif" Type="http://schemas.openxmlformats.org/officeDocument/2006/relationships/image"/><Relationship Id="rId2" Target="../notesSlides/notesSlide3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7.xml.rels><?xml version="1.0" encoding="UTF-8" standalone="yes"?><Relationships xmlns="http://schemas.openxmlformats.org/package/2006/relationships"><Relationship Id="rId2" Target="../notesSlides/notesSlide3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8.xml.rels><?xml version="1.0" encoding="UTF-8" standalone="yes"?><Relationships xmlns="http://schemas.openxmlformats.org/package/2006/relationships"><Relationship Id="rId3" Target="../media/image22.gif" Type="http://schemas.openxmlformats.org/officeDocument/2006/relationships/image"/><Relationship Id="rId2" Target="../notesSlides/notesSlide3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9.xml.rels><?xml version="1.0" encoding="UTF-8" standalone="yes"?><Relationships xmlns="http://schemas.openxmlformats.org/package/2006/relationships"><Relationship Id="rId32" Target="https://foodsimsf.com/" TargetMode="External" Type="http://schemas.openxmlformats.org/officeDocument/2006/relationships/hyperlink"/><Relationship Id="rId31" Target="https://foodsimsf.com/" TargetMode="External" Type="http://schemas.openxmlformats.org/officeDocument/2006/relationships/hyperlink"/><Relationship Id="rId30" Target="https://guns.periscopic.com/" TargetMode="External" Type="http://schemas.openxmlformats.org/officeDocument/2006/relationships/hyperlink"/><Relationship Id="rId27" Target="https://www.youtube.com/watch?v=pHljd-cgICY" TargetMode="External" Type="http://schemas.openxmlformats.org/officeDocument/2006/relationships/hyperlink"/><Relationship Id="rId26" Target="https://books.apple.com/us/book/visualization-analysis-and-design/id1567434451" TargetMode="External" Type="http://schemas.openxmlformats.org/officeDocument/2006/relationships/hyperlink"/><Relationship Id="rId25" Target="https://books.apple.com/us/book/visualization-analysis-and-design/id1567434451" TargetMode="External" Type="http://schemas.openxmlformats.org/officeDocument/2006/relationships/hyperlink"/><Relationship Id="rId24" Target="https://doi.org/10.1109/TVCG.2009.111" TargetMode="External" Type="http://schemas.openxmlformats.org/officeDocument/2006/relationships/hyperlink"/><Relationship Id="rId21" Target="https://visualisingdata.com/" TargetMode="External" Type="http://schemas.openxmlformats.org/officeDocument/2006/relationships/hyperlink"/><Relationship Id="rId19" Target="https://doi.org/10.1145/1935826.1935854" TargetMode="External" Type="http://schemas.openxmlformats.org/officeDocument/2006/relationships/hyperlink"/><Relationship Id="rId20" Target="https://doi.org/10.1145/1935826.1935854" TargetMode="External" Type="http://schemas.openxmlformats.org/officeDocument/2006/relationships/hyperlink"/><Relationship Id="rId18" Target="https://www.nps.gov/isro/learn/nature/wolf-moose-populations.htm" TargetMode="External" Type="http://schemas.openxmlformats.org/officeDocument/2006/relationships/hyperlink"/><Relationship Id="rId17" Target="https://www.nps.gov/isro/learn/nature/wolf-moose-populations.htm" TargetMode="External" Type="http://schemas.openxmlformats.org/officeDocument/2006/relationships/hyperlink"/><Relationship Id="rId16" Target="https://ncase.me/polygons/" TargetMode="External" Type="http://schemas.openxmlformats.org/officeDocument/2006/relationships/hyperlink"/><Relationship Id="rId15" Target="https://ncase.me/polygons/" TargetMode="External" Type="http://schemas.openxmlformats.org/officeDocument/2006/relationships/hyperlink"/><Relationship Id="rId14" Target="https://www.flipflops.org/category/thoughtful/page/2/" TargetMode="External" Type="http://schemas.openxmlformats.org/officeDocument/2006/relationships/hyperlink"/><Relationship Id="rId13" Target="https://www.flipflops.org/category/thoughtful/page/2/" TargetMode="External" Type="http://schemas.openxmlformats.org/officeDocument/2006/relationships/hyperlink"/><Relationship Id="rId12" Target="https://doi.org/10.1080/01621459.1984.10478080" TargetMode="External" Type="http://schemas.openxmlformats.org/officeDocument/2006/relationships/hyperlink"/><Relationship Id="rId11" Target="https://doi.org/10.1080/01621459.1984.10478080" TargetMode="External" Type="http://schemas.openxmlformats.org/officeDocument/2006/relationships/hyperlink"/><Relationship Id="rId10" Target="https://www.youtube.com/watch?v=vi8WrnWNSzU" TargetMode="External" Type="http://schemas.openxmlformats.org/officeDocument/2006/relationships/hyperlink"/><Relationship Id="rId9" Target="https://www.youtube.com/watch?v=vi8WrnWNSzU" TargetMode="External" Type="http://schemas.openxmlformats.org/officeDocument/2006/relationships/hyperlink"/><Relationship Id="rId8" Target="https://www.youtube.com/watch?v=HuYKhSHcRSQ" TargetMode="External" Type="http://schemas.openxmlformats.org/officeDocument/2006/relationships/hyperlink"/><Relationship Id="rId7" Target="https://www.youtube.com/watch?v=HuYKhSHcRSQ" TargetMode="External" Type="http://schemas.openxmlformats.org/officeDocument/2006/relationships/hyperlink"/><Relationship Id="rId6" Target="https://rachelbinx.com/data-visualization/vortex" TargetMode="External" Type="http://schemas.openxmlformats.org/officeDocument/2006/relationships/hyperlink"/><Relationship Id="rId5" Target="https://rachelbinx.com/data-visualization/vortex" TargetMode="External" Type="http://schemas.openxmlformats.org/officeDocument/2006/relationships/hyperlink"/><Relationship Id="rId4" Target="https://www.nytimes.com/interactive/2015/05/28/upshot/you-draw-it-how-family-income-affects-childrens-college-chances.html" TargetMode="External" Type="http://schemas.openxmlformats.org/officeDocument/2006/relationships/hyperlink"/><Relationship Id="rId3" Target="https://www.nytimes.com/interactive/2015/05/28/upshot/you-draw-it-how-family-income-affects-childrens-college-chances.html" TargetMode="External" Type="http://schemas.openxmlformats.org/officeDocument/2006/relationships/hyperlink"/><Relationship Id="rId23" Target="https://doi.org/10.1109/TVCG.2009.111" TargetMode="External" Type="http://schemas.openxmlformats.org/officeDocument/2006/relationships/hyperlink"/><Relationship Id="rId29" Target="https://guns.periscopic.com/" TargetMode="External" Type="http://schemas.openxmlformats.org/officeDocument/2006/relationships/hyperlink"/><Relationship Id="rId2" Target="../notesSlides/notesSlide39.xml" Type="http://schemas.openxmlformats.org/officeDocument/2006/relationships/notesSlide"/><Relationship Id="rId22" Target="https://visualisingdata.com/" TargetMode="External" Type="http://schemas.openxmlformats.org/officeDocument/2006/relationships/hyperlink"/><Relationship Id="rId28" Target="https://www.youtube.com/watch?v=pHljd-cgICY" TargetMode="External" Type="http://schemas.openxmlformats.org/officeDocument/2006/relationships/hyperlink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4" Target="https://gleap.org" TargetMode="External" Type="http://schemas.openxmlformats.org/officeDocument/2006/relationships/hyperlink"/><Relationship Id="rId3" Target="../media/image10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0.xml.rels><?xml version="1.0" encoding="UTF-8" standalone="yes"?><Relationships xmlns="http://schemas.openxmlformats.org/package/2006/relationships"><Relationship Id="rId30" Target="https://en.wikipedia.org/wiki/File:Snow-cholera-map-1.jpg" TargetMode="External" Type="http://schemas.openxmlformats.org/officeDocument/2006/relationships/hyperlink"/><Relationship Id="rId27" Target="https://ccom.unh.edu/vislab/people/colin_ware/" TargetMode="External" Type="http://schemas.openxmlformats.org/officeDocument/2006/relationships/hyperlink"/><Relationship Id="rId26" Target="https://www.visual-computing.org/2018/10/17/computerscienceconferenceweek/201810_conferenceweek_munzner-2/" TargetMode="External" Type="http://schemas.openxmlformats.org/officeDocument/2006/relationships/hyperlink"/><Relationship Id="rId25" Target="https://www.visual-computing.org/2018/10/17/computerscienceconferenceweek/201810_conferenceweek_munzner-2/" TargetMode="External" Type="http://schemas.openxmlformats.org/officeDocument/2006/relationships/hyperlink"/><Relationship Id="rId24" Target="https://vimeo.com/67076984" TargetMode="External" Type="http://schemas.openxmlformats.org/officeDocument/2006/relationships/hyperlink"/><Relationship Id="rId23" Target="https://vimeo.com/67076984" TargetMode="External" Type="http://schemas.openxmlformats.org/officeDocument/2006/relationships/hyperlink"/><Relationship Id="rId22" Target="https://www.youtube.com/watch?v=PUv66718DII" TargetMode="External" Type="http://schemas.openxmlformats.org/officeDocument/2006/relationships/hyperlink"/><Relationship Id="rId21" Target="https://www.youtube.com/watch?v=PUv66718DII" TargetMode="External" Type="http://schemas.openxmlformats.org/officeDocument/2006/relationships/hyperlink"/><Relationship Id="rId20" Target="https://plasticstreaty.berkeley.edu/" TargetMode="External" Type="http://schemas.openxmlformats.org/officeDocument/2006/relationships/hyperlink"/><Relationship Id="rId19" Target="https://plasticstreaty.berkeley.edu/" TargetMode="External" Type="http://schemas.openxmlformats.org/officeDocument/2006/relationships/hyperlink"/><Relationship Id="rId18" Target="https://doi.org/10.1109/VAST.2007.4389006" TargetMode="External" Type="http://schemas.openxmlformats.org/officeDocument/2006/relationships/hyperlink"/><Relationship Id="rId17" Target="https://doi.org/10.1109/VAST.2007.4389006" TargetMode="External" Type="http://schemas.openxmlformats.org/officeDocument/2006/relationships/hyperlink"/><Relationship Id="rId16" Target="https://archive.org/details/b28985266/page/n57/mode/2up" TargetMode="External" Type="http://schemas.openxmlformats.org/officeDocument/2006/relationships/hyperlink"/><Relationship Id="rId15" Target="https://archive.org/details/b28985266/page/n57/mode/2up" TargetMode="External" Type="http://schemas.openxmlformats.org/officeDocument/2006/relationships/hyperlink"/><Relationship Id="rId14" Target="https://doi.org/10.1177/1046878119890643" TargetMode="External" Type="http://schemas.openxmlformats.org/officeDocument/2006/relationships/hyperlink"/><Relationship Id="rId13" Target="https://doi.org/10.1177/1046878119890643" TargetMode="External" Type="http://schemas.openxmlformats.org/officeDocument/2006/relationships/hyperlink"/><Relationship Id="rId12" Target="https://doi.org/10.21105/joss.05593" TargetMode="External" Type="http://schemas.openxmlformats.org/officeDocument/2006/relationships/hyperlink"/><Relationship Id="rId11" Target="https://doi.org/10.21105/joss.05593" TargetMode="External" Type="http://schemas.openxmlformats.org/officeDocument/2006/relationships/hyperlink"/><Relationship Id="rId10" Target="https://doi.org/10.48550/ARXIV.2408.02217" TargetMode="External" Type="http://schemas.openxmlformats.org/officeDocument/2006/relationships/hyperlink"/><Relationship Id="rId9" Target="https://doi.org/10.48550/ARXIV.2408.02217" TargetMode="External" Type="http://schemas.openxmlformats.org/officeDocument/2006/relationships/hyperlink"/><Relationship Id="rId8" Target="https://doi.org/10.48550/ARXIV.2312.11359" TargetMode="External" Type="http://schemas.openxmlformats.org/officeDocument/2006/relationships/hyperlink"/><Relationship Id="rId7" Target="https://doi.org/10.48550/ARXIV.2312.11359" TargetMode="External" Type="http://schemas.openxmlformats.org/officeDocument/2006/relationships/hyperlink"/><Relationship Id="rId6" Target="https://interactivedatascience.courses/" TargetMode="External" Type="http://schemas.openxmlformats.org/officeDocument/2006/relationships/hyperlink"/><Relationship Id="rId5" Target="https://interactivedatascience.courses/" TargetMode="External" Type="http://schemas.openxmlformats.org/officeDocument/2006/relationships/hyperlink"/><Relationship Id="rId4" Target="https://incomegaps.com/" TargetMode="External" Type="http://schemas.openxmlformats.org/officeDocument/2006/relationships/hyperlink"/><Relationship Id="rId3" Target="https://incomegaps.com/" TargetMode="External" Type="http://schemas.openxmlformats.org/officeDocument/2006/relationships/hyperlink"/><Relationship Id="rId29" Target="https://en.wikipedia.org/wiki/File:Snow-cholera-map-1.jpg" TargetMode="External" Type="http://schemas.openxmlformats.org/officeDocument/2006/relationships/hyperlink"/><Relationship Id="rId2" Target="../notesSlides/notesSlide40.xml" Type="http://schemas.openxmlformats.org/officeDocument/2006/relationships/notesSlide"/><Relationship Id="rId28" Target="https://ccom.unh.edu/vislab/people/colin_ware/" TargetMode="External" Type="http://schemas.openxmlformats.org/officeDocument/2006/relationships/hyperlink"/><Relationship Id="rId1" Target="../slideLayouts/slideLayout1.xml" Type="http://schemas.openxmlformats.org/officeDocument/2006/relationships/slideLayout"/></Relationships>
</file>

<file path=ppt/slides/_rels/slide41.xml.rels><?xml version="1.0" encoding="UTF-8" standalone="yes"?><Relationships xmlns="http://schemas.openxmlformats.org/package/2006/relationships"><Relationship Id="rId11" Target="https://unsplash.com/photos/DHl49oyrn7Y" TargetMode="External" Type="http://schemas.openxmlformats.org/officeDocument/2006/relationships/hyperlink"/><Relationship Id="rId10" Target="https://doi.org/10.1089/cpb.2006.9.772" TargetMode="External" Type="http://schemas.openxmlformats.org/officeDocument/2006/relationships/hyperlink"/><Relationship Id="rId9" Target="https://doi.org/10.1089/cpb.2006.9.772" TargetMode="External" Type="http://schemas.openxmlformats.org/officeDocument/2006/relationships/hyperlink"/><Relationship Id="rId8" Target="https://en.wikipedia.org/wiki/It%27s_a_Small_World" TargetMode="External" Type="http://schemas.openxmlformats.org/officeDocument/2006/relationships/hyperlink"/><Relationship Id="rId7" Target="https://en.wikipedia.org/wiki/It%27s_a_Small_World" TargetMode="External" Type="http://schemas.openxmlformats.org/officeDocument/2006/relationships/hyperlink"/><Relationship Id="rId6" Target="https://en.wikipedia.org/wiki/Star_Wars:_Galaxy%27s_Edge" TargetMode="External" Type="http://schemas.openxmlformats.org/officeDocument/2006/relationships/hyperlink"/><Relationship Id="rId5" Target="https://en.wikipedia.org/wiki/Star_Wars:_Galaxy%27s_Edge" TargetMode="External" Type="http://schemas.openxmlformats.org/officeDocument/2006/relationships/hyperlink"/><Relationship Id="rId4" Target="https://en.wikipedia.org/wiki/Bret_Victor" TargetMode="External" Type="http://schemas.openxmlformats.org/officeDocument/2006/relationships/hyperlink"/><Relationship Id="rId3" Target="https://en.wikipedia.org/wiki/Bret_Victor" TargetMode="External" Type="http://schemas.openxmlformats.org/officeDocument/2006/relationships/hyperlink"/><Relationship Id="rId2" Target="../notesSlides/notesSlide4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2.xml.rels><?xml version="1.0" encoding="UTF-8" standalone="yes"?><Relationships xmlns="http://schemas.openxmlformats.org/package/2006/relationships"><Relationship Id="rId3" Target="../media/image20.png" Type="http://schemas.openxmlformats.org/officeDocument/2006/relationships/image"/><Relationship Id="rId2" Target="../notesSlides/notesSlide4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3" Target="../media/image10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-8550" y="4191000"/>
            <a:ext cx="9161100" cy="9525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668437" y="4205548"/>
            <a:ext cx="3467100" cy="919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 Samuel Pottinger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Jan 22, 2025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Stat 198: Interactive Data</a:t>
            </a:r>
            <a:endParaRPr sz="1200">
              <a:solidFill>
                <a:srgbClr val="CCCCCC"/>
              </a:solidFill>
              <a:latin typeface="Lora"/>
              <a:ea typeface="Lora"/>
              <a:cs typeface="Lora"/>
              <a:sym typeface="Lora"/>
            </a:endParaRPr>
          </a:p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solidFill>
                  <a:srgbClr val="CCCCCC"/>
                </a:solidFill>
                <a:latin typeface="Lora"/>
                <a:ea typeface="Lora"/>
                <a:cs typeface="Lora"/>
                <a:sym typeface="Lora"/>
              </a:rPr>
              <a:t>Science and Visualization</a:t>
            </a:r>
            <a:endParaRPr sz="1200">
              <a:solidFill>
                <a:srgbClr val="CCCCCC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6787" y="4413300"/>
            <a:ext cx="3467100" cy="518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Lecture 1</a:t>
            </a:r>
            <a:endParaRPr sz="21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/>
        </p:nvSpPr>
        <p:spPr>
          <a:xfrm>
            <a:off x="203925" y="2171550"/>
            <a:ext cx="2234400" cy="800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000">
                <a:latin typeface="Lora"/>
                <a:ea typeface="Lora"/>
                <a:cs typeface="Lora"/>
                <a:sym typeface="Lora"/>
              </a:rPr>
              <a:t>Some things we won’t do</a:t>
            </a:r>
            <a:endParaRPr b="1"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2762250" y="1445850"/>
            <a:ext cx="6210300" cy="225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-33655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ra"/>
              <a:buChar char="●"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deep investigation of data manipulation / cleaning.</a:t>
            </a:r>
            <a:b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ra"/>
              <a:buChar char="●"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Full treatment of evaluative methods.</a:t>
            </a:r>
            <a:b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ra"/>
              <a:buChar char="●"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Server-side engineering.</a:t>
            </a:r>
            <a:b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ra"/>
              <a:buChar char="●"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Tableau, PowerBI, …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/>
          <p:nvPr/>
        </p:nvSpPr>
        <p:spPr>
          <a:xfrm>
            <a:off x="-8550" y="4191000"/>
            <a:ext cx="9161100" cy="9525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2838462" y="4413300"/>
            <a:ext cx="3467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4 Perspectives</a:t>
            </a:r>
            <a:endParaRPr sz="21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2530" l="8629" r="9731" t="1976"/>
          <a:stretch/>
        </p:blipFill>
        <p:spPr>
          <a:xfrm>
            <a:off x="-12700" y="0"/>
            <a:ext cx="4686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4908550" y="505050"/>
            <a:ext cx="39306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 Visualization in 4 Acts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4908549" y="1252095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latin typeface="Lora"/>
                <a:ea typeface="Lora"/>
                <a:cs typeface="Lora"/>
                <a:sym typeface="Lora"/>
              </a:rPr>
              <a:t>| As representation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908549" y="1937640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As task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908549" y="2623185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As message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77" name="Google Shape;177;p25"/>
          <p:cNvCxnSpPr/>
          <p:nvPr/>
        </p:nvCxnSpPr>
        <p:spPr>
          <a:xfrm>
            <a:off x="4908550" y="1012950"/>
            <a:ext cx="41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178" name="Google Shape;178;p25"/>
          <p:cNvSpPr/>
          <p:nvPr/>
        </p:nvSpPr>
        <p:spPr>
          <a:xfrm>
            <a:off x="-12700" y="4622800"/>
            <a:ext cx="4686300" cy="5208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146000" y="4711750"/>
            <a:ext cx="4368900" cy="342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5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Data -&gt; Graphic</a:t>
            </a:r>
            <a:endParaRPr sz="15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-12700" y="0"/>
            <a:ext cx="4686300" cy="5208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146000" y="88950"/>
            <a:ext cx="4368900" cy="342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How can data become visible?</a:t>
            </a:r>
            <a:endParaRPr sz="15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4908549" y="3308730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As dialogue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3" name="Google Shape;183;p25"/>
          <p:cNvCxnSpPr/>
          <p:nvPr/>
        </p:nvCxnSpPr>
        <p:spPr>
          <a:xfrm>
            <a:off x="4807000" y="3994275"/>
            <a:ext cx="41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184" name="Google Shape;184;p25"/>
          <p:cNvSpPr txBox="1"/>
          <p:nvPr/>
        </p:nvSpPr>
        <p:spPr>
          <a:xfrm>
            <a:off x="4807000" y="3994275"/>
            <a:ext cx="4133700" cy="554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Why and how different groups do data visualization. How you can think about it in your work.</a:t>
            </a:r>
            <a:endParaRPr sz="1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Google Shape;189;p26"/>
          <p:cNvGraphicFramePr/>
          <p:nvPr/>
        </p:nvGraphicFramePr>
        <p:xfrm>
          <a:off x="406400" y="37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{1985CAD3-F77E-4824-8C56-6431EA82707D}</a:tableStyleId>
              </a:tblPr>
              <a:tblGrid>
                <a:gridCol w="952500"/>
                <a:gridCol w="1419225"/>
                <a:gridCol w="1238250"/>
              </a:tblGrid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Year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Number of Wolves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Number of Moose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1980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50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664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1982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14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700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1984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24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811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1986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1025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1988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1653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1990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15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1216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1992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1600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1994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15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1800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1996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1200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1998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14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700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2000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29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850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2002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17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1000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2004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29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750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2006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30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385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2008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23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650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2010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510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2012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9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750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2014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9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1050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2016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1300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2018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1500</a:t>
                      </a:r>
                      <a:endParaRPr sz="1000"/>
                    </a:p>
                  </a:txBody>
                  <a:tcPr anchor="b" marB="19050" marL="28575" marR="28575" marT="19050"/>
                </a:tc>
              </a:tr>
            </a:tbl>
          </a:graphicData>
        </a:graphic>
      </p:graphicFrame>
      <p:sp>
        <p:nvSpPr>
          <p:cNvPr id="190" name="Google Shape;190;p26"/>
          <p:cNvSpPr txBox="1"/>
          <p:nvPr/>
        </p:nvSpPr>
        <p:spPr>
          <a:xfrm>
            <a:off x="4775200" y="1504950"/>
            <a:ext cx="4076700" cy="1943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Premise: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The human visual system is good at spotting patterns.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 is the relationship between wolves and 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moose in Isle Royale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 year saw the most moose?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/>
        </p:nvSpPr>
        <p:spPr>
          <a:xfrm>
            <a:off x="4775200" y="1504950"/>
            <a:ext cx="4076700" cy="1943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Premise: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human visual system is good at spotting patterns.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 is the relationship between wolves and moose in Isle Royale?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 year saw the most moose?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196" name="Google Shape;196;p27"/>
          <p:cNvGraphicFramePr/>
          <p:nvPr/>
        </p:nvGraphicFramePr>
        <p:xfrm>
          <a:off x="406400" y="37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{1985CAD3-F77E-4824-8C56-6431EA82707D}</a:tableStyleId>
              </a:tblPr>
              <a:tblGrid>
                <a:gridCol w="952500"/>
                <a:gridCol w="1419225"/>
                <a:gridCol w="1238250"/>
              </a:tblGrid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b="1" lang="en" sz="1000"/>
                        <a:t>Year</a:t>
                      </a:r>
                      <a:endParaRPr b="1"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b="1" lang="en" sz="1000"/>
                        <a:t>Number of Wolves</a:t>
                      </a:r>
                      <a:endParaRPr b="1"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b="1" lang="en" sz="1000"/>
                        <a:t>Number of Moose</a:t>
                      </a:r>
                      <a:endParaRPr b="1" sz="1000"/>
                    </a:p>
                  </a:txBody>
                  <a:tcPr anchor="b" marB="19050" marL="28575" marR="28575" marT="19050"/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1980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b="1" lang="en" sz="1000">
                          <a:solidFill>
                            <a:srgbClr val="FFFFFF"/>
                          </a:solidFill>
                        </a:rPr>
                        <a:t>50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anchor="b" marB="19050" marL="28575" marR="28575" marT="19050">
                    <a:solidFill>
                      <a:srgbClr val="3C78D8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664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DEF2E8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1982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14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CFDEF6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700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DAF0E5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1984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24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A6C2EE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811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CDEBDC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1986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B6CDF1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1025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B4E1CB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1988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12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D7E3F7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1653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69C397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1990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15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CBDBF5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1216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9DD8BB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1992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12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D7E3F7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1600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6FC59B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1994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15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CBDBF5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b="1" lang="en" sz="1000">
                          <a:solidFill>
                            <a:srgbClr val="FFFFFF"/>
                          </a:solidFill>
                        </a:rPr>
                        <a:t>1800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anchor="b" marB="19050" marL="28575" marR="28575" marT="19050">
                    <a:solidFill>
                      <a:srgbClr val="57BB8A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1996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22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AEC7EF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1200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9FD8BC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1998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14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CFDEF6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700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DAF0E5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2000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29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92B4EA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850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C8E9D9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2002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17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C3D5F3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1000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B6E2CD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2004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29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92B4EA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750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D4EEE1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2006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30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8EB1E9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385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2008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23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AAC4EE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650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E0F3EA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2010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19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BAD0F2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510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F1F9F5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2012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9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E3ECFA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750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D4EEE1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2014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9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E3ECFA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1050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B1E0C9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2016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FFFFFF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1300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93D4B4"/>
                    </a:solidFill>
                  </a:tcPr>
                </a:tc>
              </a:tr>
              <a:tr h="2095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2018</a:t>
                      </a:r>
                      <a:endParaRPr sz="1000"/>
                    </a:p>
                  </a:txBody>
                  <a:tcPr anchor="b" marB="19050" marL="28575" marR="28575" marT="19050"/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2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FFFFFF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 sz="1000"/>
                        <a:t>1500</a:t>
                      </a:r>
                      <a:endParaRPr sz="1000"/>
                    </a:p>
                  </a:txBody>
                  <a:tcPr anchor="b" marB="19050" marL="28575" marR="28575" marT="19050">
                    <a:solidFill>
                      <a:srgbClr val="7BCAA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/>
        </p:nvSpPr>
        <p:spPr>
          <a:xfrm>
            <a:off x="4775200" y="1504950"/>
            <a:ext cx="4076700" cy="1943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Premise: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human visual system is good at spotting patterns.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 is the relationship between wolves and moose in Isle Royale?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 year saw the most moose?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325" y="152400"/>
            <a:ext cx="283115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/>
        </p:nvSpPr>
        <p:spPr>
          <a:xfrm>
            <a:off x="4867275" y="1119150"/>
            <a:ext cx="4019700" cy="2905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Example: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This first way of thinking about data visualization focuses on encoding.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do we “map” attributes of data to visual attributes?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 visual encodings are better than others?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do we make visualizations accessible?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80975"/>
            <a:ext cx="432435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/>
        </p:nvSpPr>
        <p:spPr>
          <a:xfrm>
            <a:off x="205296" y="1781097"/>
            <a:ext cx="4467300" cy="1581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Offers: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Flexibility beyond the chart wizard but principles to guide us.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Gives us the basic building blocks for how humans process visual information but lets us use that understanding in many different ways.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622" y="2324400"/>
            <a:ext cx="4080793" cy="274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676" y="231350"/>
            <a:ext cx="3314699" cy="189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/>
        </p:nvSpPr>
        <p:spPr>
          <a:xfrm>
            <a:off x="1910550" y="2025452"/>
            <a:ext cx="5322900" cy="10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Where this will come back: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Learn more about human visual system to understand when to use different chart types or encoding devices.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10362" l="0" r="0" t="0"/>
          <a:stretch/>
        </p:blipFill>
        <p:spPr>
          <a:xfrm>
            <a:off x="0" y="0"/>
            <a:ext cx="468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4908550" y="505050"/>
            <a:ext cx="39306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 Visualization in 4 Acts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4908549" y="1252095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</a:t>
            </a: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As representation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4908549" y="1937640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| 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As task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4908549" y="2623185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As message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0" name="Google Shape;230;p32"/>
          <p:cNvCxnSpPr/>
          <p:nvPr/>
        </p:nvCxnSpPr>
        <p:spPr>
          <a:xfrm>
            <a:off x="4908550" y="1012950"/>
            <a:ext cx="41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231" name="Google Shape;231;p32"/>
          <p:cNvSpPr/>
          <p:nvPr/>
        </p:nvSpPr>
        <p:spPr>
          <a:xfrm>
            <a:off x="-12700" y="4622800"/>
            <a:ext cx="4686300" cy="5208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158700" y="4711750"/>
            <a:ext cx="4368900" cy="342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5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Data -&gt; Graphic -&gt; User</a:t>
            </a:r>
            <a:endParaRPr sz="15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-12700" y="0"/>
            <a:ext cx="4686300" cy="5208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46000" y="88950"/>
            <a:ext cx="4368900" cy="342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How can users ask questions of data?</a:t>
            </a:r>
            <a:endParaRPr sz="15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4908549" y="3308730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As dialogue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6" name="Google Shape;236;p32"/>
          <p:cNvCxnSpPr/>
          <p:nvPr/>
        </p:nvCxnSpPr>
        <p:spPr>
          <a:xfrm>
            <a:off x="4807000" y="3994275"/>
            <a:ext cx="41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237" name="Google Shape;237;p32"/>
          <p:cNvSpPr txBox="1"/>
          <p:nvPr/>
        </p:nvSpPr>
        <p:spPr>
          <a:xfrm>
            <a:off x="4807000" y="3994275"/>
            <a:ext cx="4133700" cy="554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Why and how different groups do data visualization. How you can think about it in your work.</a:t>
            </a:r>
            <a:endParaRPr sz="1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4908550" y="1350675"/>
            <a:ext cx="39306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Today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4908550" y="1858575"/>
            <a:ext cx="41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4908550" y="1991925"/>
            <a:ext cx="3930600" cy="1820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About the course</a:t>
            </a:r>
            <a:endParaRPr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Overview of concepts</a:t>
            </a:r>
            <a:endParaRPr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Some logistics</a:t>
            </a:r>
            <a:endParaRPr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7538"/>
            <a:ext cx="4603750" cy="306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/>
        </p:nvSpPr>
        <p:spPr>
          <a:xfrm>
            <a:off x="2687100" y="1869000"/>
            <a:ext cx="3769800" cy="1405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Premise: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Visualizations are part of a broader user journey.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 structured way to think about the user in the context of data visualization.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/>
        </p:nvSpPr>
        <p:spPr>
          <a:xfrm>
            <a:off x="5923300" y="152400"/>
            <a:ext cx="3098700" cy="4846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Example: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Rachel Binx at NASA.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Looking at “event records” sent from spacecraft to NASA.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Interviewed a bunch of users to figure out how they worked with these data previously (log files).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Binx talks about how people had never seen their data before visually and the periodicity of events was revelatory for example.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Boils down into “tasks” the user executes and build user experiences to support those tasks.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28652" cy="462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4881700" y="1288050"/>
            <a:ext cx="4076700" cy="2567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Offers: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Structured evidence-based understanding of the user to support them in their tasks.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Oritents around domains, tasks, questions, and data.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Fits within a broader modern user experience design dialogue.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00" y="172313"/>
            <a:ext cx="4470399" cy="370158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pic>
        <p:nvPicPr>
          <p:cNvPr id="255" name="Google Shape;2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00" y="4026298"/>
            <a:ext cx="3274000" cy="96480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type="none" w="sm"/>
            <a:tailEnd len="sm" type="none" w="sm"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ing visualization and visual analytics to help investigative analysis and sensemaking. For more information visit http://www.cc.gatech.edu/gvu/ii/jigsaw/" id="260" name="Google Shape;260;p36" title="Jigsaw -- Visual Analytic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38" y="180975"/>
            <a:ext cx="8500525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/>
        </p:nvSpPr>
        <p:spPr>
          <a:xfrm>
            <a:off x="2533650" y="1531650"/>
            <a:ext cx="4076700" cy="2080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Where this comes back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Discussion of how to use more traditional design concepts including those employed in other forms of product and UX design as part of data visualization and interactive data experiences.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b="37507" l="0" r="0" t="0"/>
          <a:stretch/>
        </p:blipFill>
        <p:spPr>
          <a:xfrm>
            <a:off x="0" y="2947150"/>
            <a:ext cx="4686300" cy="21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86300" cy="294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/>
          <p:nvPr/>
        </p:nvSpPr>
        <p:spPr>
          <a:xfrm>
            <a:off x="4908550" y="505050"/>
            <a:ext cx="39306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 Visualization in 4 Acts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4908549" y="1252095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As representation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4908549" y="1937640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</a:t>
            </a: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As task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4908549" y="2623185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|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As message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6" name="Google Shape;276;p38"/>
          <p:cNvCxnSpPr/>
          <p:nvPr/>
        </p:nvCxnSpPr>
        <p:spPr>
          <a:xfrm>
            <a:off x="4908550" y="1012950"/>
            <a:ext cx="41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277" name="Google Shape;277;p38"/>
          <p:cNvSpPr/>
          <p:nvPr/>
        </p:nvSpPr>
        <p:spPr>
          <a:xfrm>
            <a:off x="-12700" y="4622800"/>
            <a:ext cx="4686300" cy="5208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8"/>
          <p:cNvSpPr txBox="1"/>
          <p:nvPr/>
        </p:nvSpPr>
        <p:spPr>
          <a:xfrm>
            <a:off x="158700" y="4711750"/>
            <a:ext cx="4368900" cy="342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5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Data -&gt; Graphic -&gt; Audience</a:t>
            </a:r>
            <a:endParaRPr sz="15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9" name="Google Shape;279;p38"/>
          <p:cNvSpPr/>
          <p:nvPr/>
        </p:nvSpPr>
        <p:spPr>
          <a:xfrm>
            <a:off x="-12700" y="0"/>
            <a:ext cx="4686300" cy="5208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 txBox="1"/>
          <p:nvPr/>
        </p:nvSpPr>
        <p:spPr>
          <a:xfrm>
            <a:off x="146000" y="88950"/>
            <a:ext cx="4368900" cy="342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How can data tell stories?</a:t>
            </a:r>
            <a:endParaRPr sz="15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4908549" y="3308730"/>
            <a:ext cx="3663900" cy="44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As dialogue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2" name="Google Shape;282;p38"/>
          <p:cNvCxnSpPr/>
          <p:nvPr/>
        </p:nvCxnSpPr>
        <p:spPr>
          <a:xfrm>
            <a:off x="4807000" y="3994275"/>
            <a:ext cx="41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283" name="Google Shape;283;p38"/>
          <p:cNvSpPr txBox="1"/>
          <p:nvPr/>
        </p:nvSpPr>
        <p:spPr>
          <a:xfrm>
            <a:off x="4807000" y="3994275"/>
            <a:ext cx="4133700" cy="554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Why and how different groups do data visualization. How you can think about it in your work.</a:t>
            </a:r>
            <a:endParaRPr sz="1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/>
        </p:nvSpPr>
        <p:spPr>
          <a:xfrm>
            <a:off x="5791200" y="424500"/>
            <a:ext cx="3052800" cy="4294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Premise: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Forms given to data enable authors to convey a message to a reader.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does the reader feel when going through a visualization?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Where is efficiency helpful but where does it conflict with the message of the piece?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might we defy reader expectations or have them confront prior held beliefs?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guns.periscopic.com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5069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0"/>
          <p:cNvPicPr preferRelativeResize="0"/>
          <p:nvPr/>
        </p:nvPicPr>
        <p:blipFill rotWithShape="1">
          <a:blip r:embed="rId3">
            <a:alphaModFix/>
          </a:blip>
          <a:srcRect b="5400" l="0" r="0" t="19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/>
        </p:nvSpPr>
        <p:spPr>
          <a:xfrm>
            <a:off x="5781050" y="859650"/>
            <a:ext cx="2917800" cy="3424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Offers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way to convey messages with logos and pathos.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to invoke emotional response.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to challenge reader assumptions.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to understand the process by which messages and meaning are interpreted.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 rotWithShape="1">
          <a:blip r:embed="rId3">
            <a:alphaModFix/>
          </a:blip>
          <a:srcRect b="2591" l="0" r="0" t="0"/>
          <a:stretch/>
        </p:blipFill>
        <p:spPr>
          <a:xfrm>
            <a:off x="95250" y="0"/>
            <a:ext cx="54390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/>
        </p:nvSpPr>
        <p:spPr>
          <a:xfrm>
            <a:off x="5781050" y="1582350"/>
            <a:ext cx="2917800" cy="1978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Where this will come back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Techniques we can borrow from art and design to guide and evoke an emotional response.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069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-8550" y="4191000"/>
            <a:ext cx="9161100" cy="9525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2838462" y="4413300"/>
            <a:ext cx="3467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About the Course</a:t>
            </a:r>
            <a:endParaRPr sz="21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0" l="0" r="1487" t="0"/>
          <a:stretch/>
        </p:blipFill>
        <p:spPr>
          <a:xfrm>
            <a:off x="-12700" y="0"/>
            <a:ext cx="4686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4908550" y="505050"/>
            <a:ext cx="3930600" cy="518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 Visualization in 4 Acts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4908549" y="1252095"/>
            <a:ext cx="3663900" cy="465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As representation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43"/>
          <p:cNvSpPr txBox="1"/>
          <p:nvPr/>
        </p:nvSpPr>
        <p:spPr>
          <a:xfrm>
            <a:off x="4908549" y="1937640"/>
            <a:ext cx="3663900" cy="465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</a:t>
            </a: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As task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4908549" y="2623185"/>
            <a:ext cx="3663900" cy="465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 As message</a:t>
            </a:r>
            <a:endParaRPr sz="1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6" name="Google Shape;316;p43"/>
          <p:cNvCxnSpPr/>
          <p:nvPr/>
        </p:nvCxnSpPr>
        <p:spPr>
          <a:xfrm>
            <a:off x="4908550" y="1012950"/>
            <a:ext cx="41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317" name="Google Shape;317;p43"/>
          <p:cNvSpPr/>
          <p:nvPr/>
        </p:nvSpPr>
        <p:spPr>
          <a:xfrm>
            <a:off x="-12700" y="4622800"/>
            <a:ext cx="4686300" cy="5208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158700" y="4711750"/>
            <a:ext cx="4368900" cy="342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5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Data &lt;- Tool -&gt; Collaborator</a:t>
            </a:r>
            <a:endParaRPr sz="15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-12700" y="0"/>
            <a:ext cx="4686300" cy="5208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146000" y="88950"/>
            <a:ext cx="4368900" cy="342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How can data help us think?</a:t>
            </a:r>
            <a:endParaRPr sz="15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4908549" y="3308730"/>
            <a:ext cx="3663900" cy="465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| As dialogue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22" name="Google Shape;322;p43"/>
          <p:cNvCxnSpPr/>
          <p:nvPr/>
        </p:nvCxnSpPr>
        <p:spPr>
          <a:xfrm>
            <a:off x="4807000" y="3994275"/>
            <a:ext cx="41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323" name="Google Shape;323;p43"/>
          <p:cNvSpPr txBox="1"/>
          <p:nvPr/>
        </p:nvSpPr>
        <p:spPr>
          <a:xfrm>
            <a:off x="4807000" y="3994275"/>
            <a:ext cx="4133700" cy="553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Why and how different groups do data visualization. How you can think about it in your work.</a:t>
            </a:r>
            <a:endParaRPr sz="1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/>
        </p:nvSpPr>
        <p:spPr>
          <a:xfrm>
            <a:off x="82375" y="117925"/>
            <a:ext cx="8929500" cy="929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Premise: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 as humane dynamic media.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The designer creates media for thought, elevating the reader to an author of tools and co-creator of meaning.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9003" l="0" r="0" t="12020"/>
          <a:stretch/>
        </p:blipFill>
        <p:spPr>
          <a:xfrm>
            <a:off x="0" y="1118850"/>
            <a:ext cx="9144000" cy="40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5"/>
          <p:cNvPicPr preferRelativeResize="0"/>
          <p:nvPr/>
        </p:nvPicPr>
        <p:blipFill rotWithShape="1">
          <a:blip r:embed="rId3">
            <a:alphaModFix/>
          </a:blip>
          <a:srcRect b="0" l="27881" r="0" t="0"/>
          <a:stretch/>
        </p:blipFill>
        <p:spPr>
          <a:xfrm>
            <a:off x="4198075" y="0"/>
            <a:ext cx="49459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 rotWithShape="1">
          <a:blip r:embed="rId4">
            <a:alphaModFix/>
          </a:blip>
          <a:srcRect b="0" l="49359" r="2512" t="0"/>
          <a:stretch/>
        </p:blipFill>
        <p:spPr>
          <a:xfrm>
            <a:off x="0" y="0"/>
            <a:ext cx="44006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 txBox="1"/>
          <p:nvPr/>
        </p:nvSpPr>
        <p:spPr>
          <a:xfrm>
            <a:off x="791068" y="0"/>
            <a:ext cx="6854400" cy="517800"/>
          </a:xfrm>
          <a:prstGeom prst="rect">
            <a:avLst/>
          </a:prstGeom>
          <a:solidFill>
            <a:srgbClr val="000000">
              <a:alpha val="70450"/>
            </a:srgbClr>
          </a:solidFill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“ghost train ride” vs “open world”</a:t>
            </a:r>
            <a:endParaRPr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/>
        </p:nvSpPr>
        <p:spPr>
          <a:xfrm>
            <a:off x="6786188" y="673650"/>
            <a:ext cx="2092800" cy="3796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Example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Finding a solution to the plastics crisis.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 layered experience in which the user can simulate different policies.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An 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invitation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to build outside the original designer’s intention.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https://global-plastics-tool.org</a:t>
            </a: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5178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/>
        </p:nvSpPr>
        <p:spPr>
          <a:xfrm>
            <a:off x="5981700" y="493350"/>
            <a:ext cx="2914800" cy="4156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Offers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Co-creation and user agency.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Often leaning on game design concepts.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to teach with/without tutorializing.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to create spaces to interrogate assumptions.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to build media to be repurposed.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How to design experiences where the user is co-author.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484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/>
        </p:nvSpPr>
        <p:spPr>
          <a:xfrm>
            <a:off x="5962650" y="1370550"/>
            <a:ext cx="2914800" cy="2402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Where this comes back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How to employ interaction and game design to create digital spaces 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where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users can explore data more freely and go beyond your own narrative.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4" name="Google Shape;3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484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/>
          <p:nvPr/>
        </p:nvSpPr>
        <p:spPr>
          <a:xfrm>
            <a:off x="-8550" y="4191000"/>
            <a:ext cx="9161100" cy="9525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9"/>
          <p:cNvSpPr txBox="1"/>
          <p:nvPr/>
        </p:nvSpPr>
        <p:spPr>
          <a:xfrm>
            <a:off x="2838462" y="4413300"/>
            <a:ext cx="3467100" cy="511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Logistics</a:t>
            </a:r>
            <a:endParaRPr sz="21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/>
        </p:nvSpPr>
        <p:spPr>
          <a:xfrm>
            <a:off x="184875" y="187025"/>
            <a:ext cx="8850000" cy="4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000">
                <a:latin typeface="Lora"/>
                <a:ea typeface="Lora"/>
                <a:cs typeface="Lora"/>
                <a:sym typeface="Lora"/>
              </a:rPr>
              <a:t>Are you ready for next week?</a:t>
            </a:r>
            <a:endParaRPr b="1"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7" name="Google Shape;367;p50"/>
          <p:cNvSpPr txBox="1"/>
          <p:nvPr/>
        </p:nvSpPr>
        <p:spPr>
          <a:xfrm>
            <a:off x="2757450" y="1743000"/>
            <a:ext cx="3629100" cy="1657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 Welcome survey</a:t>
            </a:r>
            <a:endParaRPr sz="2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 Formal enrollment</a:t>
            </a:r>
            <a:endParaRPr sz="2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 </a:t>
            </a:r>
            <a:r>
              <a:rPr altLang="en" lang="en" sz="2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Zulip</a:t>
            </a:r>
            <a:endParaRPr sz="2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2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 Devices</a:t>
            </a:r>
            <a:endParaRPr sz="2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1"/>
          <p:cNvSpPr/>
          <p:nvPr/>
        </p:nvSpPr>
        <p:spPr>
          <a:xfrm>
            <a:off x="-8550" y="4191000"/>
            <a:ext cx="9161100" cy="952500"/>
          </a:xfrm>
          <a:prstGeom prst="rect">
            <a:avLst/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1"/>
          <p:cNvSpPr txBox="1"/>
          <p:nvPr/>
        </p:nvSpPr>
        <p:spPr>
          <a:xfrm>
            <a:off x="2838462" y="4413300"/>
            <a:ext cx="3467100" cy="518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1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Works Cited</a:t>
            </a:r>
            <a:endParaRPr sz="21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/>
        </p:nvSpPr>
        <p:spPr>
          <a:xfrm>
            <a:off x="75100" y="65725"/>
            <a:ext cx="9021900" cy="4985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[1]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G. Aisch, A. Cox, and K. Quealy, “You Draw It: How Family Income Predicts Children’s College Chances.” The New York Times Company, May 28, 2015.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4"/>
              </a:rPr>
              <a:t>https://www.nytimes.com/interactive/2015/05/28/upshot/you-draw-it-how-family-income-affects-childrens-college-chances.html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[2]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R. Binx, “Vortex.” 2015.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6"/>
              </a:rPr>
              <a:t>https://rachelbinx.com/data-visualization/vortex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[3]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R. Binx, “Designing for Realtime Spacecraft Operations.” BocoupLLC, Apr. 2016.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8"/>
              </a:rPr>
              <a:t>https://www.youtube.com/watch?v=HuYKhSHcRSQ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[4]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Book Books Book, “We Feel Fine.” YouTube, Dec. 2009.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10"/>
              </a:rPr>
              <a:t>https://www.youtube.com/watch?v=vi8WrnWNSzU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[5]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W. S. Cleveland and R. McGill, “Graphical Perception: Theory, Experimentation, and Application to the Development of Graphical Methods,” </a:t>
            </a:r>
            <a:r>
              <a:rPr altLang="en" i="1" lang="en" sz="600">
                <a:solidFill>
                  <a:schemeClr val="dk1"/>
                </a:solidFill>
              </a:rPr>
              <a:t>Journal of the American Statistical Association</a:t>
            </a:r>
            <a:r>
              <a:rPr altLang="en" lang="en" sz="600">
                <a:solidFill>
                  <a:schemeClr val="dk1"/>
                </a:solidFill>
              </a:rPr>
              <a:t>, vol. 79, no. 387, pp. 531–554, Sep. 1984, doi: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12"/>
              </a:rPr>
              <a:t>10.1080/01621459.1984.10478080</a:t>
            </a:r>
            <a:r>
              <a:rPr altLang="en" lang="en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[6]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Flipflops, “I feel… everything.” Flipflops.org, Oct. 2007.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14"/>
              </a:rPr>
              <a:t>https://www.flipflops.org/category/thoughtful/page/2/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[7]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V. Hart and N. Case, “Parable of the Polygons.” Nicky Case, 2022.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16"/>
              </a:rPr>
              <a:t>https://ncase.me/polygons/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[8]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Isle Royale National Park MIchigan, “Wolf &amp; Moose Populations.” National Parks Service, Mar. 29, 2024.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18"/>
              </a:rPr>
              <a:t>https://www.nps.gov/isro/learn/nature/wolf-moose-populations.htm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[9]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S. D. Kamvar and J. Harris, “We feel fine and searching the emotional web,” in </a:t>
            </a:r>
            <a:r>
              <a:rPr altLang="en" i="1" lang="en" sz="600">
                <a:solidFill>
                  <a:schemeClr val="dk1"/>
                </a:solidFill>
              </a:rPr>
              <a:t>Proceedings of the fourth ACM international conference on Web search and data mining</a:t>
            </a:r>
            <a:r>
              <a:rPr altLang="en" lang="en" sz="600">
                <a:solidFill>
                  <a:schemeClr val="dk1"/>
                </a:solidFill>
              </a:rPr>
              <a:t>, Hong Kong China: ACM, Feb. 2011, pp. 117–126. doi: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20"/>
              </a:rPr>
              <a:t>10.1145/1935826.1935854</a:t>
            </a:r>
            <a:r>
              <a:rPr altLang="en" lang="en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[10]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A. KIRK, </a:t>
            </a:r>
            <a:r>
              <a:rPr altLang="en" i="1" lang="en" sz="600">
                <a:solidFill>
                  <a:schemeClr val="dk1"/>
                </a:solidFill>
              </a:rPr>
              <a:t>DATA VISUALISATION: a handbook for data driven design</a:t>
            </a:r>
            <a:r>
              <a:rPr altLang="en" lang="en" sz="600">
                <a:solidFill>
                  <a:schemeClr val="dk1"/>
                </a:solidFill>
              </a:rPr>
              <a:t>. S.l.: SAGE PUBLICATIONS, 2024.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[11]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A. Kirk, “Visualizing Data.” Visualising Data Ltd, 2024.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22"/>
              </a:rPr>
              <a:t>https://visualisingdata.com/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[12]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T. Munzner, “A Nested Model for Visualization Design and Validation,” </a:t>
            </a:r>
            <a:r>
              <a:rPr altLang="en" i="1" lang="en" sz="600">
                <a:solidFill>
                  <a:schemeClr val="dk1"/>
                </a:solidFill>
              </a:rPr>
              <a:t>IEEE Trans. Visual. Comput. Graphics</a:t>
            </a:r>
            <a:r>
              <a:rPr altLang="en" lang="en" sz="600">
                <a:solidFill>
                  <a:schemeClr val="dk1"/>
                </a:solidFill>
              </a:rPr>
              <a:t>, vol. 15, no. 6, pp. 921–928, Nov. 2009, doi: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24"/>
              </a:rPr>
              <a:t>10.1109/TVCG.2009.111</a:t>
            </a:r>
            <a:r>
              <a:rPr altLang="en" lang="en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[13]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T. Munzner, “Visualization Analysis and Design.” AK Peters Visualization Series, 2014.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26"/>
              </a:rPr>
              <a:t>https://books.apple.com/us/book/visualization-analysis-and-design/id1567434451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[14]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T. Munzner, </a:t>
            </a:r>
            <a:r>
              <a:rPr altLang="en" i="1" lang="en" sz="600">
                <a:solidFill>
                  <a:schemeClr val="dk1"/>
                </a:solidFill>
              </a:rPr>
              <a:t>Visualization analysis and design</a:t>
            </a:r>
            <a:r>
              <a:rPr altLang="en" lang="en" sz="600">
                <a:solidFill>
                  <a:schemeClr val="dk1"/>
                </a:solidFill>
              </a:rPr>
              <a:t>. in A.K. Peters visualization series. Boca Raton: CRC Press, Taylor &amp; Francis Group, CRC Press is an imprint of the Taylor &amp; Francis Group, an informa business, 2015.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[15]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T. Munzner, “Task Abstraction (Ch 3), Visualization Analysis &amp; Design, 2021.” YouTube, 2021.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28"/>
              </a:rPr>
              <a:t>https://www.youtube.com/watch?v=pHljd-cgICY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[16]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M. Nix, </a:t>
            </a:r>
            <a:r>
              <a:rPr altLang="en" i="1" lang="en" sz="600">
                <a:solidFill>
                  <a:schemeClr val="dk1"/>
                </a:solidFill>
              </a:rPr>
              <a:t>Visual simplexity: die Darstellung großer Datenmengen</a:t>
            </a:r>
            <a:r>
              <a:rPr altLang="en" lang="en" sz="600">
                <a:solidFill>
                  <a:schemeClr val="dk1"/>
                </a:solidFill>
              </a:rPr>
              <a:t>. Frankfurt am Main: entwickler.press, 2013.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[17]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Periscopic, “U.S. Gun Deaths.” Periscopic, 2018.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30"/>
              </a:rPr>
              <a:t>https://guns.periscopic.com/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[18]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A. Pottinger, “FoodSim: San Francisco.” 2023.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32"/>
              </a:rPr>
              <a:t>https://foodsimsf.com/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600">
                <a:solidFill>
                  <a:schemeClr val="dk1"/>
                </a:solidFill>
              </a:rPr>
              <a:t>[19]</a:t>
            </a:r>
            <a:endParaRPr sz="600">
              <a:solidFill>
                <a:schemeClr val="dk1"/>
              </a:solidFill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289238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3367125" y="2038350"/>
            <a:ext cx="5210100" cy="2893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>
                <a:latin typeface="Lora"/>
                <a:ea typeface="Lora"/>
                <a:cs typeface="Lora"/>
                <a:sym typeface="Lora"/>
              </a:rPr>
              <a:t>Sam Pottinger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>
                <a:latin typeface="Lora"/>
                <a:ea typeface="Lora"/>
                <a:cs typeface="Lora"/>
                <a:sym typeface="Lora"/>
              </a:rPr>
              <a:t>A more human-centered AI/ML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u="sng">
                <a:solidFill>
                  <a:srgbClr val="0097A7"/>
                </a:solid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https://gleap.org</a:t>
            </a:r>
            <a:endParaRPr>
              <a:solidFill>
                <a:srgbClr val="666666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200">
                <a:latin typeface="IBM Plex Mono"/>
                <a:ea typeface="IBM Plex Mono"/>
                <a:cs typeface="IBM Plex Mono"/>
                <a:sym typeface="IBM Plex Mono"/>
              </a:rPr>
              <a:t>UC Berkeley</a:t>
            </a:r>
            <a:r>
              <a:rPr altLang="en" lang="en" sz="1200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 |</a:t>
            </a:r>
            <a:r>
              <a:rPr altLang="en" lang="en" sz="1200"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altLang="en" lang="en" sz="1200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 + Environment</a:t>
            </a:r>
            <a:endParaRPr sz="1200">
              <a:solidFill>
                <a:srgbClr val="666666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latin typeface="IBM Plex Mono"/>
                <a:ea typeface="IBM Plex Mono"/>
                <a:cs typeface="IBM Plex Mono"/>
                <a:sym typeface="IBM Plex Mono"/>
              </a:rPr>
              <a:t>      EVERY </a:t>
            </a:r>
            <a:r>
              <a:rPr altLang="en" lang="en" sz="1200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|</a:t>
            </a:r>
            <a:r>
              <a:rPr altLang="en" lang="en" sz="1200"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altLang="en" lang="en" sz="1200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 + Synthetic Biology</a:t>
            </a:r>
            <a:endParaRPr sz="1200">
              <a:solidFill>
                <a:srgbClr val="666666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latin typeface="IBM Plex Mono"/>
                <a:ea typeface="IBM Plex Mono"/>
                <a:cs typeface="IBM Plex Mono"/>
                <a:sym typeface="IBM Plex Mono"/>
              </a:rPr>
              <a:t>       IDEO</a:t>
            </a:r>
            <a:r>
              <a:rPr altLang="en" lang="en" sz="1200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 | Data + Design</a:t>
            </a:r>
            <a:endParaRPr sz="1200">
              <a:solidFill>
                <a:srgbClr val="666666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latin typeface="IBM Plex Mono"/>
                <a:ea typeface="IBM Plex Mono"/>
                <a:cs typeface="IBM Plex Mono"/>
                <a:sym typeface="IBM Plex Mono"/>
              </a:rPr>
              <a:t>     Plenty</a:t>
            </a:r>
            <a:r>
              <a:rPr altLang="en" lang="en" sz="1200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 | Data + Indoor Agriculture</a:t>
            </a:r>
            <a:endParaRPr sz="1200">
              <a:solidFill>
                <a:srgbClr val="666666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latin typeface="IBM Plex Mono"/>
                <a:ea typeface="IBM Plex Mono"/>
                <a:cs typeface="IBM Plex Mono"/>
                <a:sym typeface="IBM Plex Mono"/>
              </a:rPr>
              <a:t>      Apple</a:t>
            </a:r>
            <a:r>
              <a:rPr altLang="en" lang="en" sz="1200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 | Data + Engineering</a:t>
            </a:r>
            <a:endParaRPr sz="1200">
              <a:solidFill>
                <a:srgbClr val="666666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latin typeface="IBM Plex Mono"/>
                <a:ea typeface="IBM Plex Mono"/>
                <a:cs typeface="IBM Plex Mono"/>
                <a:sym typeface="IBM Plex Mono"/>
              </a:rPr>
              <a:t>     Google </a:t>
            </a:r>
            <a:r>
              <a:rPr altLang="en" lang="en" sz="1200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| Data + Visualization</a:t>
            </a:r>
            <a:endParaRPr sz="1200">
              <a:solidFill>
                <a:srgbClr val="666666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200">
                <a:latin typeface="IBM Plex Mono"/>
                <a:ea typeface="IBM Plex Mono"/>
                <a:cs typeface="IBM Plex Mono"/>
                <a:sym typeface="IBM Plex Mono"/>
              </a:rPr>
              <a:t>    LabJack</a:t>
            </a:r>
            <a:r>
              <a:rPr altLang="en" lang="en" sz="1200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 | Data + Hardware</a:t>
            </a:r>
            <a:endParaRPr sz="1200">
              <a:solidFill>
                <a:srgbClr val="666666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2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Processing</a:t>
            </a:r>
            <a:r>
              <a:rPr altLang="en" lang="en" sz="1200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 | Data + Love in Java</a:t>
            </a:r>
            <a:endParaRPr sz="1200">
              <a:solidFill>
                <a:srgbClr val="666666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Sketchingpy</a:t>
            </a:r>
            <a:r>
              <a:rPr altLang="en" lang="en" sz="1200">
                <a:solidFill>
                  <a:srgbClr val="666666"/>
                </a:solidFill>
                <a:latin typeface="IBM Plex Mono"/>
                <a:ea typeface="IBM Plex Mono"/>
                <a:cs typeface="IBM Plex Mono"/>
                <a:sym typeface="IBM Plex Mono"/>
              </a:rPr>
              <a:t> | Data + Love in Python</a:t>
            </a:r>
            <a:endParaRPr sz="1200">
              <a:solidFill>
                <a:srgbClr val="666666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87" name="Google Shape;87;p17"/>
          <p:cNvCxnSpPr/>
          <p:nvPr/>
        </p:nvCxnSpPr>
        <p:spPr>
          <a:xfrm>
            <a:off x="3248025" y="1682475"/>
            <a:ext cx="5448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88" name="Google Shape;88;p17"/>
          <p:cNvSpPr txBox="1"/>
          <p:nvPr/>
        </p:nvSpPr>
        <p:spPr>
          <a:xfrm>
            <a:off x="3320625" y="570550"/>
            <a:ext cx="5303100" cy="708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700">
                <a:latin typeface="Lora"/>
                <a:ea typeface="Lora"/>
                <a:cs typeface="Lora"/>
                <a:sym typeface="Lora"/>
              </a:rPr>
              <a:t>Hello! </a:t>
            </a:r>
            <a:r>
              <a:rPr altLang="en" lang="en" sz="1700">
                <a:latin typeface="Lora"/>
                <a:ea typeface="Lora"/>
                <a:cs typeface="Lora"/>
                <a:sym typeface="Lora"/>
              </a:rPr>
              <a:t>I’m a data scientist, software engineer, and information designer.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/>
        </p:nvSpPr>
        <p:spPr>
          <a:xfrm>
            <a:off x="75100" y="65725"/>
            <a:ext cx="9021900" cy="4985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[19]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A. Pottinger, “Income Gaps.” 2023.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4"/>
              </a:rPr>
              <a:t>https://incomegaps.com/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[20]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A. Pottinger, “Interactive Data Science.” 2024.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6"/>
              </a:rPr>
              <a:t>https://interactivedatascience.courses/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[21]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A. S. Pottinger </a:t>
            </a:r>
            <a:r>
              <a:rPr altLang="en" i="1" lang="en" sz="600">
                <a:solidFill>
                  <a:schemeClr val="dk1"/>
                </a:solidFill>
              </a:rPr>
              <a:t>et al.</a:t>
            </a:r>
            <a:r>
              <a:rPr altLang="en" lang="en" sz="600">
                <a:solidFill>
                  <a:schemeClr val="dk1"/>
                </a:solidFill>
              </a:rPr>
              <a:t>, “Combining Game Design and Data Visualization to Inform Plastics Policy: Fostering Collaboration between Science, Decision-Makers, and Artificial Intelligence,” 2023, </a:t>
            </a:r>
            <a:r>
              <a:rPr altLang="en" i="1" lang="en" sz="600">
                <a:solidFill>
                  <a:schemeClr val="dk1"/>
                </a:solidFill>
              </a:rPr>
              <a:t>arXiv</a:t>
            </a:r>
            <a:r>
              <a:rPr altLang="en" lang="en" sz="600">
                <a:solidFill>
                  <a:schemeClr val="dk1"/>
                </a:solidFill>
              </a:rPr>
              <a:t>. doi: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8"/>
              </a:rPr>
              <a:t>10.48550/ARXIV.2312.11359</a:t>
            </a:r>
            <a:r>
              <a:rPr altLang="en" lang="en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[22]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A. S. Pottinger, L. Connor, B. Guzder-Williams, M. Weltman-Fahs, and T. Bowles, “Climate-Driven Doubling of Maize Loss Probability in U.S. Crop Insurance: Spatiotemporal Prediction and Possible Policy Responses,” 2024, </a:t>
            </a:r>
            <a:r>
              <a:rPr altLang="en" i="1" lang="en" sz="600">
                <a:solidFill>
                  <a:schemeClr val="dk1"/>
                </a:solidFill>
              </a:rPr>
              <a:t>arXiv</a:t>
            </a:r>
            <a:r>
              <a:rPr altLang="en" lang="en" sz="600">
                <a:solidFill>
                  <a:schemeClr val="dk1"/>
                </a:solidFill>
              </a:rPr>
              <a:t>. doi: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10"/>
              </a:rPr>
              <a:t>10.48550/ARXIV.2408.02217</a:t>
            </a:r>
            <a:r>
              <a:rPr altLang="en" lang="en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[23]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A. S. Pottinger and G. Zarpellon, “Pyafscgap.org: Open source multi-modal Python-basedtools for NOAA AFSC RACE GAP,” </a:t>
            </a:r>
            <a:r>
              <a:rPr altLang="en" i="1" lang="en" sz="600">
                <a:solidFill>
                  <a:schemeClr val="dk1"/>
                </a:solidFill>
              </a:rPr>
              <a:t>JOSS</a:t>
            </a:r>
            <a:r>
              <a:rPr altLang="en" lang="en" sz="600">
                <a:solidFill>
                  <a:schemeClr val="dk1"/>
                </a:solidFill>
              </a:rPr>
              <a:t>, vol. 8, no. 86, p. 5593, Jun. 2023, doi: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12"/>
              </a:rPr>
              <a:t>10.21105/joss.05593</a:t>
            </a:r>
            <a:r>
              <a:rPr altLang="en" lang="en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[24]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J. N. Rooney-Varga, F. Kapmeier, J. D. Sterman, A. P. Jones, M. Putko, and K. Rath, “The Climate Action Simulation,” </a:t>
            </a:r>
            <a:r>
              <a:rPr altLang="en" i="1" lang="en" sz="600">
                <a:solidFill>
                  <a:schemeClr val="dk1"/>
                </a:solidFill>
              </a:rPr>
              <a:t>Simulation &amp; Gaming</a:t>
            </a:r>
            <a:r>
              <a:rPr altLang="en" lang="en" sz="600">
                <a:solidFill>
                  <a:schemeClr val="dk1"/>
                </a:solidFill>
              </a:rPr>
              <a:t>, vol. 51, no. 2, pp. 114–140, Apr. 2020, doi: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14"/>
              </a:rPr>
              <a:t>10.1177/1046878119890643</a:t>
            </a:r>
            <a:r>
              <a:rPr altLang="en" lang="en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[25]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J. Schell, </a:t>
            </a:r>
            <a:r>
              <a:rPr altLang="en" i="1" lang="en" sz="600">
                <a:solidFill>
                  <a:schemeClr val="dk1"/>
                </a:solidFill>
              </a:rPr>
              <a:t>The art of game design: a book of lenses</a:t>
            </a:r>
            <a:r>
              <a:rPr altLang="en" lang="en" sz="600">
                <a:solidFill>
                  <a:schemeClr val="dk1"/>
                </a:solidFill>
              </a:rPr>
              <a:t>, Third edition. Boca Raton: CRC Press/Taylor &amp; Francis Group, 2020.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[26]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J. Snow, </a:t>
            </a:r>
            <a:r>
              <a:rPr altLang="en" i="1" lang="en" sz="600">
                <a:solidFill>
                  <a:schemeClr val="dk1"/>
                </a:solidFill>
              </a:rPr>
              <a:t>On the mode of communication of cholera</a:t>
            </a:r>
            <a:r>
              <a:rPr altLang="en" lang="en" sz="600">
                <a:solidFill>
                  <a:schemeClr val="dk1"/>
                </a:solidFill>
              </a:rPr>
              <a:t>. London: John Churchill, 1855.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16"/>
              </a:rPr>
              <a:t>https://archive.org/details/b28985266/page/n57/mode/2up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[27]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J. Stasko, C. Gorg, Z. Liu, and K. Singhal, “Jigsaw: Supporting Investigative Analysis through Interactive Visualization,” in </a:t>
            </a:r>
            <a:r>
              <a:rPr altLang="en" i="1" lang="en" sz="600">
                <a:solidFill>
                  <a:schemeClr val="dk1"/>
                </a:solidFill>
              </a:rPr>
              <a:t>2007 IEEE Symposium on Visual Analytics Science and Technology</a:t>
            </a:r>
            <a:r>
              <a:rPr altLang="en" lang="en" sz="600">
                <a:solidFill>
                  <a:schemeClr val="dk1"/>
                </a:solidFill>
              </a:rPr>
              <a:t>, Sacramento, CA, USA: IEEE, Oct. 2007, pp. 131–138. doi: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18"/>
              </a:rPr>
              <a:t>10.1109/VAST.2007.4389006</a:t>
            </a:r>
            <a:r>
              <a:rPr altLang="en" lang="en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[28]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The Document Foundation, </a:t>
            </a:r>
            <a:r>
              <a:rPr altLang="en" i="1" lang="en" sz="600">
                <a:solidFill>
                  <a:schemeClr val="dk1"/>
                </a:solidFill>
              </a:rPr>
              <a:t>LibreOffice</a:t>
            </a:r>
            <a:r>
              <a:rPr altLang="en" lang="en" sz="600">
                <a:solidFill>
                  <a:schemeClr val="dk1"/>
                </a:solidFill>
              </a:rPr>
              <a:t>. (2024). The Document Foundation.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[29]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ThoughtLab, The Wendy and Eric Schmidt Center for Data Science and Environment, and Benioff Ocean Science Laboratory, “A Treaty to End Plastic Pollution. Forever.” University of California, 2023.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20"/>
              </a:rPr>
              <a:t>https://plasticstreaty.berkeley.edu/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[30]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B. Victor, “Inventing on Principle.” CUSEC, 2012.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22"/>
              </a:rPr>
              <a:t>https://www.youtube.com/watch?v=PUv66718DII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[31]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B. Victor, “Media for Thinking the Unthinkable.” MIT Media Lab, Apr. 04, 2013.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24"/>
              </a:rPr>
              <a:t>https://vimeo.com/67076984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[32]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Visual Computing BLOG, “Tamara Munzner discussed quantification in terms of a nested model of visualization design and evaluation.” Transregional Collaborative Research Center.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26"/>
              </a:rPr>
              <a:t>https://www.visual-computing.org/2018/10/17/computerscienceconferenceweek/201810_conferenceweek_munzner-2/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[33]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C. Ware, “Colin Ware | The Data Visualzation Research Lab.” University of New Hampshire.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28"/>
              </a:rPr>
              <a:t>https://ccom.unh.edu/vislab/people/colin_ware/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[34]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C. Ware, </a:t>
            </a:r>
            <a:r>
              <a:rPr altLang="en" i="1" lang="en" sz="600">
                <a:solidFill>
                  <a:schemeClr val="dk1"/>
                </a:solidFill>
              </a:rPr>
              <a:t>Information visualization: perception for design</a:t>
            </a:r>
            <a:r>
              <a:rPr altLang="en" lang="en" sz="600">
                <a:solidFill>
                  <a:schemeClr val="dk1"/>
                </a:solidFill>
              </a:rPr>
              <a:t>, Fourth edition. Cambridge, MA: Morgan Kaufmann, 2021.</a:t>
            </a:r>
            <a:endParaRPr sz="600">
              <a:solidFill>
                <a:schemeClr val="dk1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[35]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Wikipedia Contributors, “Snow-cholera-map-1.jpg.” Wikimedia Foundation, Inc., 2020.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30"/>
              </a:rPr>
              <a:t>https://en.wikipedia.org/wiki/File:Snow-cholera-map-1.jpg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[36]</a:t>
            </a:r>
            <a:endParaRPr sz="600">
              <a:solidFill>
                <a:schemeClr val="dk1"/>
              </a:solidFill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/>
        </p:nvSpPr>
        <p:spPr>
          <a:xfrm>
            <a:off x="75100" y="65725"/>
            <a:ext cx="9021900" cy="4985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[36]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Wikipedia Contributors, “Bret Victor.” Wikimedia Foundation, Inc., Jun. 22, 2023.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4"/>
              </a:rPr>
              <a:t>https://en.wikipedia.org/wiki/Bret_Victor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[37]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Wikipedia Contributors, “Star Wars: Galaxy’s Edge.” Wikimedia Foundation, Inc., Sep. 21, 2024.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6"/>
              </a:rPr>
              <a:t>https://en.wikipedia.org/wiki/Star_Wars:_Galaxy%27s_Edge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[38]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Wikipedia Contributors, “It’s a Small World.” Wikimedia Foundation, Inc., Sep. 24, 2024. [Online]. Available: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8"/>
              </a:rPr>
              <a:t>https://en.wikipedia.org/wiki/It%27s_a_Small_World</a:t>
            </a:r>
            <a:endParaRPr sz="600" u="sng">
              <a:solidFill>
                <a:schemeClr val="hlink"/>
              </a:solidFill>
            </a:endParaRPr>
          </a:p>
          <a:p>
            <a:pPr algn="r" indent="0" lvl="0" marL="0" marR="762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[39]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N. Yee, “Motivations for Play in Online Games,” </a:t>
            </a:r>
            <a:r>
              <a:rPr altLang="en" i="1" lang="en" sz="600">
                <a:solidFill>
                  <a:schemeClr val="dk1"/>
                </a:solidFill>
              </a:rPr>
              <a:t>CyberPsychology &amp; Behavior</a:t>
            </a:r>
            <a:r>
              <a:rPr altLang="en" lang="en" sz="600">
                <a:solidFill>
                  <a:schemeClr val="dk1"/>
                </a:solidFill>
              </a:rPr>
              <a:t>, vol. 9, no. 6, pp. 772–775, Dec. 2006, doi:</a:t>
            </a:r>
            <a:r>
              <a:rPr altLang="en" lang="en" sz="6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altLang="en" lang="en" sz="600" u="sng">
                <a:solidFill>
                  <a:schemeClr val="hlink"/>
                </a:solidFill>
                <a:hlinkClick r:id="rId10"/>
              </a:rPr>
              <a:t>10.1089/cpb.2006.9.772</a:t>
            </a:r>
            <a:r>
              <a:rPr altLang="en" lang="en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600">
                <a:solidFill>
                  <a:schemeClr val="dk1"/>
                </a:solidFill>
              </a:rPr>
              <a:t>Thanks to </a:t>
            </a:r>
            <a:r>
              <a:rPr altLang="en" lang="en" sz="600" u="sng">
                <a:solidFill>
                  <a:schemeClr val="hlink"/>
                </a:solidFill>
                <a:hlinkClick r:id="rId11"/>
              </a:rPr>
              <a:t>https://unsplash.com/photos/DHl49oyrn7Y</a:t>
            </a:r>
            <a:endParaRPr sz="600">
              <a:solidFill>
                <a:schemeClr val="dk1"/>
              </a:solidFill>
            </a:endParaRPr>
          </a:p>
          <a:p>
            <a:pPr algn="l" indent="0" lvl="0" marL="355600" marR="5080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63" y="2238025"/>
            <a:ext cx="4300876" cy="66745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289238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049375" y="1068750"/>
            <a:ext cx="3823800" cy="3006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I’d love to learn more about you and for you to meet some of your fellow students.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Our first homework assignment will test drive the Zulip to do introductions. Keep an eye on #learner-graded and #learner-audit for more information.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222975" y="1863750"/>
            <a:ext cx="1796400" cy="1416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000">
                <a:latin typeface="Lora"/>
                <a:ea typeface="Lora"/>
                <a:cs typeface="Lora"/>
                <a:sym typeface="Lora"/>
              </a:rPr>
              <a:t>What you will be able to do after the course.</a:t>
            </a:r>
            <a:endParaRPr b="1"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2494394" y="242700"/>
            <a:ext cx="6210300" cy="4658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-33655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ra"/>
              <a:buChar char="●"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Build data visualizations and other interactive experiences to </a:t>
            </a:r>
            <a:r>
              <a:rPr altLang="en" b="1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share your findings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with others.</a:t>
            </a:r>
            <a:b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ra"/>
              <a:buChar char="●"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Tell</a:t>
            </a:r>
            <a:r>
              <a:rPr altLang="en" b="1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impactful stories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that engage your readers emotionally through data.</a:t>
            </a:r>
            <a:b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ra"/>
              <a:buChar char="●"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Invite your audience in as </a:t>
            </a:r>
            <a:r>
              <a:rPr altLang="en" b="1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co-creators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to build new meaning alongside you in your work and collaborate with AI / ML to design solutions and make decisions.</a:t>
            </a:r>
            <a:b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ra"/>
              <a:buChar char="●"/>
            </a:pPr>
            <a:r>
              <a:rPr altLang="en" b="1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Craft tools to explore data-heavy questions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and uncover insights.</a:t>
            </a:r>
            <a:b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ra"/>
              <a:buChar char="●"/>
            </a:pP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Incorporate </a:t>
            </a:r>
            <a:r>
              <a:rPr altLang="en" b="1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ethics and accessibility</a:t>
            </a:r>
            <a:r>
              <a:rPr altLang="en" lang="en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into your data visualization work.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184875" y="187025"/>
            <a:ext cx="8850000" cy="4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000">
                <a:latin typeface="Lora"/>
                <a:ea typeface="Lora"/>
                <a:cs typeface="Lora"/>
                <a:sym typeface="Lora"/>
              </a:rPr>
              <a:t>What we will cover together</a:t>
            </a:r>
            <a:endParaRPr b="1" sz="200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06" name="Google Shape;106;p20"/>
          <p:cNvGrpSpPr/>
          <p:nvPr/>
        </p:nvGrpSpPr>
        <p:grpSpPr>
          <a:xfrm>
            <a:off x="235400" y="784850"/>
            <a:ext cx="7728800" cy="384900"/>
            <a:chOff x="239375" y="937250"/>
            <a:chExt cx="7728800" cy="384900"/>
          </a:xfrm>
        </p:grpSpPr>
        <p:sp>
          <p:nvSpPr>
            <p:cNvPr id="107" name="Google Shape;107;p20"/>
            <p:cNvSpPr txBox="1"/>
            <p:nvPr/>
          </p:nvSpPr>
          <p:spPr>
            <a:xfrm>
              <a:off x="239375" y="937250"/>
              <a:ext cx="1386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300">
                  <a:latin typeface="IBM Plex Mono"/>
                  <a:ea typeface="IBM Plex Mono"/>
                  <a:cs typeface="IBM Plex Mono"/>
                  <a:sym typeface="IBM Plex Mono"/>
                </a:rPr>
                <a:t>Section</a:t>
              </a:r>
              <a:endParaRPr sz="1300"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08" name="Google Shape;108;p20"/>
            <p:cNvSpPr txBox="1"/>
            <p:nvPr/>
          </p:nvSpPr>
          <p:spPr>
            <a:xfrm>
              <a:off x="1696351" y="937250"/>
              <a:ext cx="1130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300">
                  <a:latin typeface="IBM Plex Mono"/>
                  <a:ea typeface="IBM Plex Mono"/>
                  <a:cs typeface="IBM Plex Mono"/>
                  <a:sym typeface="IBM Plex Mono"/>
                </a:rPr>
                <a:t>Concepts</a:t>
              </a:r>
              <a:endParaRPr sz="1300"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09" name="Google Shape;109;p20"/>
            <p:cNvSpPr txBox="1"/>
            <p:nvPr/>
          </p:nvSpPr>
          <p:spPr>
            <a:xfrm>
              <a:off x="6000175" y="937250"/>
              <a:ext cx="1968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300">
                  <a:latin typeface="IBM Plex Mono"/>
                  <a:ea typeface="IBM Plex Mono"/>
                  <a:cs typeface="IBM Plex Mono"/>
                  <a:sym typeface="IBM Plex Mono"/>
                </a:rPr>
                <a:t>Tech</a:t>
              </a:r>
              <a:endParaRPr sz="1300"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grpSp>
        <p:nvGrpSpPr>
          <p:cNvPr id="110" name="Google Shape;110;p20"/>
          <p:cNvGrpSpPr/>
          <p:nvPr/>
        </p:nvGrpSpPr>
        <p:grpSpPr>
          <a:xfrm>
            <a:off x="816200" y="1340171"/>
            <a:ext cx="8277200" cy="431100"/>
            <a:chOff x="820175" y="1429006"/>
            <a:chExt cx="8277200" cy="431100"/>
          </a:xfrm>
        </p:grpSpPr>
        <p:sp>
          <p:nvSpPr>
            <p:cNvPr id="111" name="Google Shape;111;p20"/>
            <p:cNvSpPr txBox="1"/>
            <p:nvPr/>
          </p:nvSpPr>
          <p:spPr>
            <a:xfrm>
              <a:off x="820175" y="1436806"/>
              <a:ext cx="805800" cy="4155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500">
                  <a:solidFill>
                    <a:srgbClr val="FFFF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Hello</a:t>
              </a:r>
              <a:endParaRPr sz="150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12" name="Google Shape;112;p20"/>
            <p:cNvSpPr txBox="1"/>
            <p:nvPr/>
          </p:nvSpPr>
          <p:spPr>
            <a:xfrm>
              <a:off x="1696351" y="1429006"/>
              <a:ext cx="4170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Overview of data visualization.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13" name="Google Shape;113;p20"/>
            <p:cNvSpPr txBox="1"/>
            <p:nvPr/>
          </p:nvSpPr>
          <p:spPr>
            <a:xfrm>
              <a:off x="6000175" y="1429006"/>
              <a:ext cx="3097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(Creative) Python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14" name="Google Shape;114;p20"/>
          <p:cNvGrpSpPr/>
          <p:nvPr/>
        </p:nvGrpSpPr>
        <p:grpSpPr>
          <a:xfrm>
            <a:off x="235400" y="1941692"/>
            <a:ext cx="8858000" cy="431100"/>
            <a:chOff x="239375" y="2004625"/>
            <a:chExt cx="8858000" cy="431100"/>
          </a:xfrm>
        </p:grpSpPr>
        <p:sp>
          <p:nvSpPr>
            <p:cNvPr id="115" name="Google Shape;115;p20"/>
            <p:cNvSpPr txBox="1"/>
            <p:nvPr/>
          </p:nvSpPr>
          <p:spPr>
            <a:xfrm>
              <a:off x="239375" y="2012425"/>
              <a:ext cx="1386600" cy="4155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500">
                  <a:solidFill>
                    <a:srgbClr val="FFFF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Primitives</a:t>
              </a:r>
              <a:endParaRPr sz="150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16" name="Google Shape;116;p20"/>
            <p:cNvSpPr txBox="1"/>
            <p:nvPr/>
          </p:nvSpPr>
          <p:spPr>
            <a:xfrm>
              <a:off x="1696351" y="2004625"/>
              <a:ext cx="4170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Perception / cognitive science for viz.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17" name="Google Shape;117;p20"/>
            <p:cNvSpPr txBox="1"/>
            <p:nvPr/>
          </p:nvSpPr>
          <p:spPr>
            <a:xfrm>
              <a:off x="6000175" y="2004625"/>
              <a:ext cx="3097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Sketchingpy, Matplotlib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18" name="Google Shape;118;p20"/>
          <p:cNvGrpSpPr/>
          <p:nvPr/>
        </p:nvGrpSpPr>
        <p:grpSpPr>
          <a:xfrm>
            <a:off x="126800" y="2543213"/>
            <a:ext cx="8966600" cy="431100"/>
            <a:chOff x="130775" y="2595175"/>
            <a:chExt cx="8966600" cy="431100"/>
          </a:xfrm>
        </p:grpSpPr>
        <p:sp>
          <p:nvSpPr>
            <p:cNvPr id="119" name="Google Shape;119;p20"/>
            <p:cNvSpPr txBox="1"/>
            <p:nvPr/>
          </p:nvSpPr>
          <p:spPr>
            <a:xfrm>
              <a:off x="130775" y="2602975"/>
              <a:ext cx="1495200" cy="4155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500">
                  <a:solidFill>
                    <a:srgbClr val="FFFF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Combination</a:t>
              </a:r>
              <a:endParaRPr sz="150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20" name="Google Shape;120;p20"/>
            <p:cNvSpPr txBox="1"/>
            <p:nvPr/>
          </p:nvSpPr>
          <p:spPr>
            <a:xfrm>
              <a:off x="1696351" y="2595175"/>
              <a:ext cx="4170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Data viz </a:t>
              </a: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within</a:t>
              </a: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 human-centered design.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21" name="Google Shape;121;p20"/>
            <p:cNvSpPr txBox="1"/>
            <p:nvPr/>
          </p:nvSpPr>
          <p:spPr>
            <a:xfrm>
              <a:off x="6000175" y="2595175"/>
              <a:ext cx="3097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Geospatial and graph data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22" name="Google Shape;122;p20"/>
          <p:cNvGrpSpPr/>
          <p:nvPr/>
        </p:nvGrpSpPr>
        <p:grpSpPr>
          <a:xfrm>
            <a:off x="50600" y="3144733"/>
            <a:ext cx="9042800" cy="431100"/>
            <a:chOff x="54575" y="3185725"/>
            <a:chExt cx="9042800" cy="431100"/>
          </a:xfrm>
        </p:grpSpPr>
        <p:sp>
          <p:nvSpPr>
            <p:cNvPr id="123" name="Google Shape;123;p20"/>
            <p:cNvSpPr txBox="1"/>
            <p:nvPr/>
          </p:nvSpPr>
          <p:spPr>
            <a:xfrm>
              <a:off x="54575" y="3193525"/>
              <a:ext cx="1571400" cy="4155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500">
                  <a:solidFill>
                    <a:srgbClr val="FFFF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Conversation</a:t>
              </a:r>
              <a:endParaRPr sz="150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24" name="Google Shape;124;p20"/>
            <p:cNvSpPr txBox="1"/>
            <p:nvPr/>
          </p:nvSpPr>
          <p:spPr>
            <a:xfrm>
              <a:off x="1696351" y="3185725"/>
              <a:ext cx="4170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Game design.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25" name="Google Shape;125;p20"/>
            <p:cNvSpPr txBox="1"/>
            <p:nvPr/>
          </p:nvSpPr>
          <p:spPr>
            <a:xfrm>
              <a:off x="6000175" y="3185725"/>
              <a:ext cx="3097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Alternative user inputs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26" name="Google Shape;126;p20"/>
          <p:cNvGrpSpPr/>
          <p:nvPr/>
        </p:nvGrpSpPr>
        <p:grpSpPr>
          <a:xfrm>
            <a:off x="491900" y="3746254"/>
            <a:ext cx="8601500" cy="431100"/>
            <a:chOff x="495875" y="3842950"/>
            <a:chExt cx="8601500" cy="431100"/>
          </a:xfrm>
        </p:grpSpPr>
        <p:sp>
          <p:nvSpPr>
            <p:cNvPr id="127" name="Google Shape;127;p20"/>
            <p:cNvSpPr txBox="1"/>
            <p:nvPr/>
          </p:nvSpPr>
          <p:spPr>
            <a:xfrm>
              <a:off x="495875" y="3850750"/>
              <a:ext cx="1130100" cy="4155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500">
                  <a:solidFill>
                    <a:srgbClr val="FFFF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Context</a:t>
              </a:r>
              <a:endParaRPr sz="150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28" name="Google Shape;128;p20"/>
            <p:cNvSpPr txBox="1"/>
            <p:nvPr/>
          </p:nvSpPr>
          <p:spPr>
            <a:xfrm>
              <a:off x="1696351" y="3842950"/>
              <a:ext cx="4170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Accessibility and ethics.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29" name="Google Shape;129;p20"/>
            <p:cNvSpPr txBox="1"/>
            <p:nvPr/>
          </p:nvSpPr>
          <p:spPr>
            <a:xfrm>
              <a:off x="6000175" y="3842950"/>
              <a:ext cx="3097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Adaptive technologies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30" name="Google Shape;130;p20"/>
          <p:cNvGrpSpPr/>
          <p:nvPr/>
        </p:nvGrpSpPr>
        <p:grpSpPr>
          <a:xfrm>
            <a:off x="491900" y="4347775"/>
            <a:ext cx="8601500" cy="431100"/>
            <a:chOff x="495875" y="4500175"/>
            <a:chExt cx="8601500" cy="431100"/>
          </a:xfrm>
        </p:grpSpPr>
        <p:sp>
          <p:nvSpPr>
            <p:cNvPr id="131" name="Google Shape;131;p20"/>
            <p:cNvSpPr txBox="1"/>
            <p:nvPr/>
          </p:nvSpPr>
          <p:spPr>
            <a:xfrm>
              <a:off x="495875" y="4507975"/>
              <a:ext cx="1130100" cy="4155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ct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500">
                  <a:solidFill>
                    <a:srgbClr val="FFFFFF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Skills</a:t>
              </a:r>
              <a:endParaRPr sz="150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32" name="Google Shape;132;p20"/>
            <p:cNvSpPr txBox="1"/>
            <p:nvPr/>
          </p:nvSpPr>
          <p:spPr>
            <a:xfrm>
              <a:off x="1696351" y="4500175"/>
              <a:ext cx="4170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Iterative process.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33" name="Google Shape;133;p20"/>
            <p:cNvSpPr txBox="1"/>
            <p:nvPr/>
          </p:nvSpPr>
          <p:spPr>
            <a:xfrm>
              <a:off x="6000175" y="4500175"/>
              <a:ext cx="3097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sp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600">
                  <a:latin typeface="Lora"/>
                  <a:ea typeface="Lora"/>
                  <a:cs typeface="Lora"/>
                  <a:sym typeface="Lora"/>
                </a:rPr>
                <a:t>JavaScript, D3, P5.js</a:t>
              </a:r>
              <a:endParaRPr sz="1600">
                <a:latin typeface="Lora"/>
                <a:ea typeface="Lora"/>
                <a:cs typeface="Lora"/>
                <a:sym typeface="Lor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184875" y="187025"/>
            <a:ext cx="8850000" cy="4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000">
                <a:latin typeface="Lora"/>
                <a:ea typeface="Lora"/>
                <a:cs typeface="Lora"/>
                <a:sym typeface="Lora"/>
              </a:rPr>
              <a:t>What we will do together</a:t>
            </a:r>
            <a:endParaRPr b="1" sz="200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39" name="Google Shape;139;p21"/>
          <p:cNvGrpSpPr/>
          <p:nvPr/>
        </p:nvGrpSpPr>
        <p:grpSpPr>
          <a:xfrm>
            <a:off x="2270125" y="1654838"/>
            <a:ext cx="4603750" cy="1833825"/>
            <a:chOff x="2847750" y="1481025"/>
            <a:chExt cx="4603750" cy="1833825"/>
          </a:xfrm>
        </p:grpSpPr>
        <p:sp>
          <p:nvSpPr>
            <p:cNvPr id="140" name="Google Shape;140;p21"/>
            <p:cNvSpPr txBox="1"/>
            <p:nvPr/>
          </p:nvSpPr>
          <p:spPr>
            <a:xfrm>
              <a:off x="2847750" y="1481025"/>
              <a:ext cx="2095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80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Weekly Exercises</a:t>
              </a:r>
              <a:endParaRPr sz="1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41" name="Google Shape;141;p21"/>
            <p:cNvSpPr txBox="1"/>
            <p:nvPr/>
          </p:nvSpPr>
          <p:spPr>
            <a:xfrm>
              <a:off x="5356000" y="1481025"/>
              <a:ext cx="2095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80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Weekly Reading</a:t>
              </a:r>
              <a:endParaRPr sz="1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42" name="Google Shape;142;p21"/>
            <p:cNvSpPr txBox="1"/>
            <p:nvPr/>
          </p:nvSpPr>
          <p:spPr>
            <a:xfrm>
              <a:off x="2847750" y="2571750"/>
              <a:ext cx="2095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80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Interactive Experience</a:t>
              </a:r>
              <a:endParaRPr sz="1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43" name="Google Shape;143;p21"/>
            <p:cNvSpPr txBox="1"/>
            <p:nvPr/>
          </p:nvSpPr>
          <p:spPr>
            <a:xfrm>
              <a:off x="5356000" y="2571750"/>
              <a:ext cx="2095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80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Final Project + Present</a:t>
              </a:r>
              <a:endParaRPr sz="1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>
            <a:off x="184875" y="187025"/>
            <a:ext cx="8850000" cy="4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000">
                <a:latin typeface="Lora"/>
                <a:ea typeface="Lora"/>
                <a:cs typeface="Lora"/>
                <a:sym typeface="Lora"/>
              </a:rPr>
              <a:t>What we will do together</a:t>
            </a:r>
            <a:endParaRPr b="1" sz="200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49" name="Google Shape;149;p22"/>
          <p:cNvGrpSpPr/>
          <p:nvPr/>
        </p:nvGrpSpPr>
        <p:grpSpPr>
          <a:xfrm>
            <a:off x="2270125" y="1654838"/>
            <a:ext cx="4603750" cy="1833825"/>
            <a:chOff x="2847750" y="1481025"/>
            <a:chExt cx="4603750" cy="1833825"/>
          </a:xfrm>
        </p:grpSpPr>
        <p:sp>
          <p:nvSpPr>
            <p:cNvPr id="150" name="Google Shape;150;p22"/>
            <p:cNvSpPr txBox="1"/>
            <p:nvPr/>
          </p:nvSpPr>
          <p:spPr>
            <a:xfrm>
              <a:off x="2847750" y="1481025"/>
              <a:ext cx="2095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80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Weekly Exercises</a:t>
              </a:r>
              <a:endParaRPr sz="1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1" name="Google Shape;151;p22"/>
            <p:cNvSpPr txBox="1"/>
            <p:nvPr/>
          </p:nvSpPr>
          <p:spPr>
            <a:xfrm>
              <a:off x="5356000" y="1481025"/>
              <a:ext cx="2095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80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Weekly Reading</a:t>
              </a:r>
              <a:endParaRPr sz="1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2" name="Google Shape;152;p22"/>
            <p:cNvSpPr txBox="1"/>
            <p:nvPr/>
          </p:nvSpPr>
          <p:spPr>
            <a:xfrm>
              <a:off x="2847750" y="2571750"/>
              <a:ext cx="2095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80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Interactive Experience</a:t>
              </a:r>
              <a:endParaRPr sz="1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3" name="Google Shape;153;p22"/>
            <p:cNvSpPr txBox="1"/>
            <p:nvPr/>
          </p:nvSpPr>
          <p:spPr>
            <a:xfrm>
              <a:off x="5356000" y="2571750"/>
              <a:ext cx="2095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numCol="1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altLang="en" lang="en" sz="180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Final Project + Present</a:t>
              </a:r>
              <a:endParaRPr sz="1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sp>
        <p:nvSpPr>
          <p:cNvPr id="154" name="Google Shape;154;p22"/>
          <p:cNvSpPr txBox="1"/>
          <p:nvPr/>
        </p:nvSpPr>
        <p:spPr>
          <a:xfrm>
            <a:off x="971550" y="3962400"/>
            <a:ext cx="6800700" cy="628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Check out the course manual for more information.</a:t>
            </a:r>
            <a:endParaRPr b="1" sz="18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